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489" r:id="rId2"/>
    <p:sldId id="529" r:id="rId3"/>
    <p:sldId id="463" r:id="rId4"/>
    <p:sldId id="464" r:id="rId5"/>
    <p:sldId id="484" r:id="rId6"/>
    <p:sldId id="491" r:id="rId7"/>
    <p:sldId id="490" r:id="rId8"/>
    <p:sldId id="460" r:id="rId9"/>
    <p:sldId id="501" r:id="rId10"/>
    <p:sldId id="502" r:id="rId11"/>
    <p:sldId id="471" r:id="rId12"/>
    <p:sldId id="503" r:id="rId13"/>
    <p:sldId id="466" r:id="rId14"/>
    <p:sldId id="468" r:id="rId15"/>
    <p:sldId id="469" r:id="rId16"/>
    <p:sldId id="499" r:id="rId17"/>
    <p:sldId id="500" r:id="rId18"/>
    <p:sldId id="527" r:id="rId19"/>
    <p:sldId id="447" r:id="rId20"/>
    <p:sldId id="530" r:id="rId21"/>
    <p:sldId id="52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B686B-3EDC-4361-B0A2-CC1EC4688042}" v="14" dt="2024-04-06T04:59:29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63105" autoAdjust="0"/>
  </p:normalViewPr>
  <p:slideViewPr>
    <p:cSldViewPr snapToGrid="0" snapToObjects="1" showGuides="1">
      <p:cViewPr>
        <p:scale>
          <a:sx n="80" d="100"/>
          <a:sy n="80" d="100"/>
        </p:scale>
        <p:origin x="-56" y="-964"/>
      </p:cViewPr>
      <p:guideLst>
        <p:guide orient="horz" pos="213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an Enström" userId="bfc908e6503c7c19" providerId="LiveId" clId="{96DB686B-3EDC-4361-B0A2-CC1EC4688042}"/>
    <pc:docChg chg="undo custSel addSld delSld modSld">
      <pc:chgData name="Håkan Enström" userId="bfc908e6503c7c19" providerId="LiveId" clId="{96DB686B-3EDC-4361-B0A2-CC1EC4688042}" dt="2024-04-06T07:57:48.435" v="1033" actId="6549"/>
      <pc:docMkLst>
        <pc:docMk/>
      </pc:docMkLst>
      <pc:sldChg chg="addSp modSp mod">
        <pc:chgData name="Håkan Enström" userId="bfc908e6503c7c19" providerId="LiveId" clId="{96DB686B-3EDC-4361-B0A2-CC1EC4688042}" dt="2024-04-05T21:04:50.698" v="136" actId="207"/>
        <pc:sldMkLst>
          <pc:docMk/>
          <pc:sldMk cId="3803393857" sldId="447"/>
        </pc:sldMkLst>
        <pc:spChg chg="add mod">
          <ac:chgData name="Håkan Enström" userId="bfc908e6503c7c19" providerId="LiveId" clId="{96DB686B-3EDC-4361-B0A2-CC1EC4688042}" dt="2024-04-05T21:04:50.698" v="136" actId="207"/>
          <ac:spMkLst>
            <pc:docMk/>
            <pc:sldMk cId="3803393857" sldId="447"/>
            <ac:spMk id="5" creationId="{30382824-8368-DA4D-9450-3A7B7D88CBC4}"/>
          </ac:spMkLst>
        </pc:spChg>
      </pc:sldChg>
      <pc:sldChg chg="modNotesTx">
        <pc:chgData name="Håkan Enström" userId="bfc908e6503c7c19" providerId="LiveId" clId="{96DB686B-3EDC-4361-B0A2-CC1EC4688042}" dt="2024-04-06T07:57:28.343" v="1032" actId="20577"/>
        <pc:sldMkLst>
          <pc:docMk/>
          <pc:sldMk cId="1652757385" sldId="466"/>
        </pc:sldMkLst>
      </pc:sldChg>
      <pc:sldChg chg="modNotesTx">
        <pc:chgData name="Håkan Enström" userId="bfc908e6503c7c19" providerId="LiveId" clId="{96DB686B-3EDC-4361-B0A2-CC1EC4688042}" dt="2024-04-06T05:06:52.347" v="1030" actId="20577"/>
        <pc:sldMkLst>
          <pc:docMk/>
          <pc:sldMk cId="394039225" sldId="471"/>
        </pc:sldMkLst>
      </pc:sldChg>
      <pc:sldChg chg="del">
        <pc:chgData name="Håkan Enström" userId="bfc908e6503c7c19" providerId="LiveId" clId="{96DB686B-3EDC-4361-B0A2-CC1EC4688042}" dt="2024-04-05T21:31:01.891" v="676" actId="2696"/>
        <pc:sldMkLst>
          <pc:docMk/>
          <pc:sldMk cId="250729845" sldId="482"/>
        </pc:sldMkLst>
      </pc:sldChg>
      <pc:sldChg chg="addSp modSp mod modNotesTx">
        <pc:chgData name="Håkan Enström" userId="bfc908e6503c7c19" providerId="LiveId" clId="{96DB686B-3EDC-4361-B0A2-CC1EC4688042}" dt="2024-04-06T07:57:48.435" v="1033" actId="6549"/>
        <pc:sldMkLst>
          <pc:docMk/>
          <pc:sldMk cId="1813815430" sldId="499"/>
        </pc:sldMkLst>
        <pc:spChg chg="add mod">
          <ac:chgData name="Håkan Enström" userId="bfc908e6503c7c19" providerId="LiveId" clId="{96DB686B-3EDC-4361-B0A2-CC1EC4688042}" dt="2024-04-06T05:01:34.374" v="927" actId="20577"/>
          <ac:spMkLst>
            <pc:docMk/>
            <pc:sldMk cId="1813815430" sldId="499"/>
            <ac:spMk id="4" creationId="{8F036098-A90E-C3C6-C036-B8AEFE206589}"/>
          </ac:spMkLst>
        </pc:spChg>
        <pc:graphicFrameChg chg="modGraphic">
          <ac:chgData name="Håkan Enström" userId="bfc908e6503c7c19" providerId="LiveId" clId="{96DB686B-3EDC-4361-B0A2-CC1EC4688042}" dt="2024-04-06T04:45:10.685" v="681" actId="13926"/>
          <ac:graphicFrameMkLst>
            <pc:docMk/>
            <pc:sldMk cId="1813815430" sldId="499"/>
            <ac:graphicFrameMk id="7" creationId="{179B94FD-D752-D68A-281D-EA9B5D50D225}"/>
          </ac:graphicFrameMkLst>
        </pc:graphicFrameChg>
      </pc:sldChg>
      <pc:sldChg chg="modNotesTx">
        <pc:chgData name="Håkan Enström" userId="bfc908e6503c7c19" providerId="LiveId" clId="{96DB686B-3EDC-4361-B0A2-CC1EC4688042}" dt="2024-04-06T07:57:02.677" v="1031" actId="6549"/>
        <pc:sldMkLst>
          <pc:docMk/>
          <pc:sldMk cId="2554841495" sldId="501"/>
        </pc:sldMkLst>
      </pc:sldChg>
      <pc:sldChg chg="addSp delSp modSp mod modShow chgLayout modNotesTx">
        <pc:chgData name="Håkan Enström" userId="bfc908e6503c7c19" providerId="LiveId" clId="{96DB686B-3EDC-4361-B0A2-CC1EC4688042}" dt="2024-04-06T04:55:03.790" v="741" actId="6549"/>
        <pc:sldMkLst>
          <pc:docMk/>
          <pc:sldMk cId="3959757789" sldId="503"/>
        </pc:sldMkLst>
        <pc:spChg chg="mod ord">
          <ac:chgData name="Håkan Enström" userId="bfc908e6503c7c19" providerId="LiveId" clId="{96DB686B-3EDC-4361-B0A2-CC1EC4688042}" dt="2024-04-06T04:38:16.714" v="677" actId="6264"/>
          <ac:spMkLst>
            <pc:docMk/>
            <pc:sldMk cId="3959757789" sldId="503"/>
            <ac:spMk id="2" creationId="{D0D719A1-695B-F54E-B207-477127615702}"/>
          </ac:spMkLst>
        </pc:spChg>
        <pc:spChg chg="mod ord">
          <ac:chgData name="Håkan Enström" userId="bfc908e6503c7c19" providerId="LiveId" clId="{96DB686B-3EDC-4361-B0A2-CC1EC4688042}" dt="2024-04-06T04:38:16.714" v="677" actId="6264"/>
          <ac:spMkLst>
            <pc:docMk/>
            <pc:sldMk cId="3959757789" sldId="503"/>
            <ac:spMk id="3" creationId="{3F8C2DD3-7A95-A440-B368-03634EC825C2}"/>
          </ac:spMkLst>
        </pc:spChg>
        <pc:spChg chg="add del mod">
          <ac:chgData name="Håkan Enström" userId="bfc908e6503c7c19" providerId="LiveId" clId="{96DB686B-3EDC-4361-B0A2-CC1EC4688042}" dt="2024-04-06T04:38:16.714" v="677" actId="6264"/>
          <ac:spMkLst>
            <pc:docMk/>
            <pc:sldMk cId="3959757789" sldId="503"/>
            <ac:spMk id="5" creationId="{77FC5211-B038-197F-D475-128FE2055D9B}"/>
          </ac:spMkLst>
        </pc:spChg>
        <pc:spChg chg="add del mod">
          <ac:chgData name="Håkan Enström" userId="bfc908e6503c7c19" providerId="LiveId" clId="{96DB686B-3EDC-4361-B0A2-CC1EC4688042}" dt="2024-04-06T04:38:16.714" v="677" actId="6264"/>
          <ac:spMkLst>
            <pc:docMk/>
            <pc:sldMk cId="3959757789" sldId="503"/>
            <ac:spMk id="6" creationId="{FB43F315-A454-63C3-EA1C-ECCE74A49214}"/>
          </ac:spMkLst>
        </pc:spChg>
        <pc:graphicFrameChg chg="modGraphic">
          <ac:chgData name="Håkan Enström" userId="bfc908e6503c7c19" providerId="LiveId" clId="{96DB686B-3EDC-4361-B0A2-CC1EC4688042}" dt="2024-04-06T04:39:21.006" v="680" actId="13926"/>
          <ac:graphicFrameMkLst>
            <pc:docMk/>
            <pc:sldMk cId="3959757789" sldId="503"/>
            <ac:graphicFrameMk id="4" creationId="{9A89934A-7186-1E21-03D1-20EA8EEA1EE3}"/>
          </ac:graphicFrameMkLst>
        </pc:graphicFrameChg>
      </pc:sldChg>
      <pc:sldChg chg="modNotesTx">
        <pc:chgData name="Håkan Enström" userId="bfc908e6503c7c19" providerId="LiveId" clId="{96DB686B-3EDC-4361-B0A2-CC1EC4688042}" dt="2024-04-06T05:03:16.869" v="950" actId="20577"/>
        <pc:sldMkLst>
          <pc:docMk/>
          <pc:sldMk cId="3637192646" sldId="527"/>
        </pc:sldMkLst>
      </pc:sldChg>
      <pc:sldChg chg="modSp mod">
        <pc:chgData name="Håkan Enström" userId="bfc908e6503c7c19" providerId="LiveId" clId="{96DB686B-3EDC-4361-B0A2-CC1EC4688042}" dt="2024-04-05T20:40:34.352" v="18" actId="20577"/>
        <pc:sldMkLst>
          <pc:docMk/>
          <pc:sldMk cId="3128886709" sldId="529"/>
        </pc:sldMkLst>
        <pc:spChg chg="mod">
          <ac:chgData name="Håkan Enström" userId="bfc908e6503c7c19" providerId="LiveId" clId="{96DB686B-3EDC-4361-B0A2-CC1EC4688042}" dt="2024-04-05T20:40:26.426" v="14" actId="20577"/>
          <ac:spMkLst>
            <pc:docMk/>
            <pc:sldMk cId="3128886709" sldId="529"/>
            <ac:spMk id="4" creationId="{5B28BB48-CEA8-7B3C-2A38-E0E80ECF9BAD}"/>
          </ac:spMkLst>
        </pc:spChg>
        <pc:spChg chg="mod">
          <ac:chgData name="Håkan Enström" userId="bfc908e6503c7c19" providerId="LiveId" clId="{96DB686B-3EDC-4361-B0A2-CC1EC4688042}" dt="2024-04-05T20:40:34.352" v="18" actId="20577"/>
          <ac:spMkLst>
            <pc:docMk/>
            <pc:sldMk cId="3128886709" sldId="529"/>
            <ac:spMk id="5" creationId="{2BFD4908-DF67-EE98-6C8D-A9911D3D4A75}"/>
          </ac:spMkLst>
        </pc:spChg>
        <pc:spChg chg="mod">
          <ac:chgData name="Håkan Enström" userId="bfc908e6503c7c19" providerId="LiveId" clId="{96DB686B-3EDC-4361-B0A2-CC1EC4688042}" dt="2024-04-05T20:39:51.954" v="11" actId="20577"/>
          <ac:spMkLst>
            <pc:docMk/>
            <pc:sldMk cId="3128886709" sldId="529"/>
            <ac:spMk id="7" creationId="{49E21A8B-E792-3A49-98E8-CE514EB62F97}"/>
          </ac:spMkLst>
        </pc:spChg>
      </pc:sldChg>
      <pc:sldChg chg="addSp modSp new mod">
        <pc:chgData name="Håkan Enström" userId="bfc908e6503c7c19" providerId="LiveId" clId="{96DB686B-3EDC-4361-B0A2-CC1EC4688042}" dt="2024-04-06T04:50:41.217" v="729" actId="20577"/>
        <pc:sldMkLst>
          <pc:docMk/>
          <pc:sldMk cId="2177744404" sldId="530"/>
        </pc:sldMkLst>
        <pc:spChg chg="add mod">
          <ac:chgData name="Håkan Enström" userId="bfc908e6503c7c19" providerId="LiveId" clId="{96DB686B-3EDC-4361-B0A2-CC1EC4688042}" dt="2024-04-05T21:25:57.771" v="650" actId="20577"/>
          <ac:spMkLst>
            <pc:docMk/>
            <pc:sldMk cId="2177744404" sldId="530"/>
            <ac:spMk id="4" creationId="{35500105-50ED-342C-7016-3D638BDA869E}"/>
          </ac:spMkLst>
        </pc:spChg>
        <pc:spChg chg="add mod">
          <ac:chgData name="Håkan Enström" userId="bfc908e6503c7c19" providerId="LiveId" clId="{96DB686B-3EDC-4361-B0A2-CC1EC4688042}" dt="2024-04-06T04:50:41.217" v="729" actId="20577"/>
          <ac:spMkLst>
            <pc:docMk/>
            <pc:sldMk cId="2177744404" sldId="530"/>
            <ac:spMk id="5" creationId="{D6B996F6-CF80-515E-4C77-38DFEC053A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Users\AndersFahlstrom\Documents\AA\AA%20Sverige\Ekonomirapporter\ER%202021\ER%202021-12\RR%202021%20analys%200.1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Users\AndersFahlstrom\Documents\AA\AA%20Sverige\Ekonomirapporter\ER%202021\ER%202021-12\RR%202021%20analys%200.1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Users\AndersFahlstrom\Documents\AA\AA%20Sverige\Ekonomirapporter\ER%202021\ER%202021-12\RR%202021%20analys%200.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Litteraturförsäljning, Volym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32800222222222231"/>
          <c:y val="0.14909767241585531"/>
          <c:w val="0.63206333333333331"/>
          <c:h val="0.73335454393225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'[litteratur diagram.xlsx]Volym'!$F$6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'[litteratur diagram.xlsx]Volym'!$D$7:$D$22</c:f>
              <c:strCache>
                <c:ptCount val="16"/>
                <c:pt idx="0">
                  <c:v>Stora Boken tredje utgåvan</c:v>
                </c:pt>
                <c:pt idx="1">
                  <c:v>Tolv steg &amp; Tolv traditioner</c:v>
                </c:pt>
                <c:pt idx="2">
                  <c:v>Dagliga reflektioner</c:v>
                </c:pt>
                <c:pt idx="3">
                  <c:v>Leva Nykter</c:v>
                </c:pt>
                <c:pt idx="4">
                  <c:v>Stora Boken - Pocketversionen</c:v>
                </c:pt>
                <c:pt idx="5">
                  <c:v>Vårt Stora ansvar</c:v>
                </c:pt>
                <c:pt idx="6">
                  <c:v>Hjärtats språk</c:v>
                </c:pt>
                <c:pt idx="7">
                  <c:v>Kom till tro</c:v>
                </c:pt>
                <c:pt idx="8">
                  <c:v>Som Bill ser det</c:v>
                </c:pt>
                <c:pt idx="9">
                  <c:v>AA blir myndigt</c:v>
                </c:pt>
                <c:pt idx="10">
                  <c:v>Stora Boken Ljudbok CD</c:v>
                </c:pt>
                <c:pt idx="11">
                  <c:v>För det vidare</c:v>
                </c:pt>
                <c:pt idx="12">
                  <c:v>Dr. Bob och de andra föregångarna</c:v>
                </c:pt>
                <c:pt idx="13">
                  <c:v>Leva Nykter Ljudbok CD</c:v>
                </c:pt>
                <c:pt idx="14">
                  <c:v>Tolv steg &amp; Tolv traditioner Ljudbok CD</c:v>
                </c:pt>
                <c:pt idx="15">
                  <c:v>AA:s historia i Sverige</c:v>
                </c:pt>
              </c:strCache>
            </c:strRef>
          </c:cat>
          <c:val>
            <c:numRef>
              <c:f>'[litteratur diagram.xlsx]Volym'!$F$7:$F$22</c:f>
              <c:numCache>
                <c:formatCode>General</c:formatCode>
                <c:ptCount val="16"/>
                <c:pt idx="0">
                  <c:v>3430</c:v>
                </c:pt>
                <c:pt idx="1">
                  <c:v>1054</c:v>
                </c:pt>
                <c:pt idx="2">
                  <c:v>1068</c:v>
                </c:pt>
                <c:pt idx="3">
                  <c:v>849</c:v>
                </c:pt>
                <c:pt idx="4">
                  <c:v>731</c:v>
                </c:pt>
                <c:pt idx="5">
                  <c:v>339</c:v>
                </c:pt>
                <c:pt idx="6">
                  <c:v>165</c:v>
                </c:pt>
                <c:pt idx="7">
                  <c:v>239</c:v>
                </c:pt>
                <c:pt idx="8">
                  <c:v>251</c:v>
                </c:pt>
                <c:pt idx="9">
                  <c:v>51</c:v>
                </c:pt>
                <c:pt idx="10">
                  <c:v>41</c:v>
                </c:pt>
                <c:pt idx="11">
                  <c:v>55</c:v>
                </c:pt>
                <c:pt idx="12">
                  <c:v>29</c:v>
                </c:pt>
                <c:pt idx="13">
                  <c:v>24</c:v>
                </c:pt>
                <c:pt idx="14">
                  <c:v>14</c:v>
                </c:pt>
                <c:pt idx="1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1-4410-ABDE-777D63191C9E}"/>
            </c:ext>
          </c:extLst>
        </c:ser>
        <c:ser>
          <c:idx val="1"/>
          <c:order val="1"/>
          <c:tx>
            <c:strRef>
              <c:f>'[litteratur diagram.xlsx]Volym'!$E$6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'[litteratur diagram.xlsx]Volym'!$D$7:$D$22</c:f>
              <c:strCache>
                <c:ptCount val="16"/>
                <c:pt idx="0">
                  <c:v>Stora Boken tredje utgåvan</c:v>
                </c:pt>
                <c:pt idx="1">
                  <c:v>Tolv steg &amp; Tolv traditioner</c:v>
                </c:pt>
                <c:pt idx="2">
                  <c:v>Dagliga reflektioner</c:v>
                </c:pt>
                <c:pt idx="3">
                  <c:v>Leva Nykter</c:v>
                </c:pt>
                <c:pt idx="4">
                  <c:v>Stora Boken - Pocketversionen</c:v>
                </c:pt>
                <c:pt idx="5">
                  <c:v>Vårt Stora ansvar</c:v>
                </c:pt>
                <c:pt idx="6">
                  <c:v>Hjärtats språk</c:v>
                </c:pt>
                <c:pt idx="7">
                  <c:v>Kom till tro</c:v>
                </c:pt>
                <c:pt idx="8">
                  <c:v>Som Bill ser det</c:v>
                </c:pt>
                <c:pt idx="9">
                  <c:v>AA blir myndigt</c:v>
                </c:pt>
                <c:pt idx="10">
                  <c:v>Stora Boken Ljudbok CD</c:v>
                </c:pt>
                <c:pt idx="11">
                  <c:v>För det vidare</c:v>
                </c:pt>
                <c:pt idx="12">
                  <c:v>Dr. Bob och de andra föregångarna</c:v>
                </c:pt>
                <c:pt idx="13">
                  <c:v>Leva Nykter Ljudbok CD</c:v>
                </c:pt>
                <c:pt idx="14">
                  <c:v>Tolv steg &amp; Tolv traditioner Ljudbok CD</c:v>
                </c:pt>
                <c:pt idx="15">
                  <c:v>AA:s historia i Sverige</c:v>
                </c:pt>
              </c:strCache>
            </c:strRef>
          </c:cat>
          <c:val>
            <c:numRef>
              <c:f>'[litteratur diagram.xlsx]Volym'!$E$7:$E$22</c:f>
              <c:numCache>
                <c:formatCode>0</c:formatCode>
                <c:ptCount val="16"/>
                <c:pt idx="0">
                  <c:v>4060</c:v>
                </c:pt>
                <c:pt idx="1">
                  <c:v>1137</c:v>
                </c:pt>
                <c:pt idx="2">
                  <c:v>1184</c:v>
                </c:pt>
                <c:pt idx="3">
                  <c:v>1130</c:v>
                </c:pt>
                <c:pt idx="4">
                  <c:v>731</c:v>
                </c:pt>
                <c:pt idx="5">
                  <c:v>81</c:v>
                </c:pt>
                <c:pt idx="6">
                  <c:v>122</c:v>
                </c:pt>
                <c:pt idx="7">
                  <c:v>192</c:v>
                </c:pt>
                <c:pt idx="8">
                  <c:v>218</c:v>
                </c:pt>
                <c:pt idx="9">
                  <c:v>68</c:v>
                </c:pt>
                <c:pt idx="10">
                  <c:v>4</c:v>
                </c:pt>
                <c:pt idx="11">
                  <c:v>52</c:v>
                </c:pt>
                <c:pt idx="12">
                  <c:v>33</c:v>
                </c:pt>
                <c:pt idx="13">
                  <c:v>7</c:v>
                </c:pt>
                <c:pt idx="14">
                  <c:v>26</c:v>
                </c:pt>
                <c:pt idx="1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1-4410-ABDE-777D6319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939168"/>
        <c:axId val="130940816"/>
      </c:barChart>
      <c:catAx>
        <c:axId val="130939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0940816"/>
        <c:crosses val="autoZero"/>
        <c:auto val="1"/>
        <c:lblAlgn val="ctr"/>
        <c:lblOffset val="100"/>
        <c:noMultiLvlLbl val="0"/>
      </c:catAx>
      <c:valAx>
        <c:axId val="1309408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09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/>
              <a:t>Litteraturförsäljning, Intäkter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'[litteratur diagram.xlsx]Intäkter'!$D$6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'[litteratur diagram.xlsx]Intäkter'!$B$7:$B$22</c:f>
              <c:strCache>
                <c:ptCount val="16"/>
                <c:pt idx="0">
                  <c:v>Stora Boken tredje utgåvan</c:v>
                </c:pt>
                <c:pt idx="1">
                  <c:v>Tolv steg &amp; Tolv traditioner</c:v>
                </c:pt>
                <c:pt idx="2">
                  <c:v>Dagliga reflektioner</c:v>
                </c:pt>
                <c:pt idx="3">
                  <c:v>Leva Nykter</c:v>
                </c:pt>
                <c:pt idx="4">
                  <c:v>Stora Boken - Pocketversionen</c:v>
                </c:pt>
                <c:pt idx="5">
                  <c:v>Vårt stora ansvar</c:v>
                </c:pt>
                <c:pt idx="6">
                  <c:v>Hjärtats språk</c:v>
                </c:pt>
                <c:pt idx="7">
                  <c:v>Kom till tro</c:v>
                </c:pt>
                <c:pt idx="8">
                  <c:v>Som Bill ser det</c:v>
                </c:pt>
                <c:pt idx="9">
                  <c:v>AA blir myndigt</c:v>
                </c:pt>
                <c:pt idx="10">
                  <c:v>Stora Boken Ljudbok CD</c:v>
                </c:pt>
                <c:pt idx="11">
                  <c:v>För det vidare</c:v>
                </c:pt>
                <c:pt idx="12">
                  <c:v>Dr. Bob och de andra föregångarna</c:v>
                </c:pt>
                <c:pt idx="13">
                  <c:v>Leva Nykter Ljudbok CD</c:v>
                </c:pt>
                <c:pt idx="14">
                  <c:v>Tolv steg &amp; Tolv traditioner Ljudbok CD</c:v>
                </c:pt>
                <c:pt idx="15">
                  <c:v>AA:s historia i Sverige</c:v>
                </c:pt>
              </c:strCache>
            </c:strRef>
          </c:cat>
          <c:val>
            <c:numRef>
              <c:f>'[litteratur diagram.xlsx]Intäkter'!$D$7:$D$22</c:f>
              <c:numCache>
                <c:formatCode>#\ ##0\ "kr"</c:formatCode>
                <c:ptCount val="16"/>
                <c:pt idx="0">
                  <c:v>731750</c:v>
                </c:pt>
                <c:pt idx="1">
                  <c:v>126500</c:v>
                </c:pt>
                <c:pt idx="2">
                  <c:v>106800</c:v>
                </c:pt>
                <c:pt idx="3">
                  <c:v>76410</c:v>
                </c:pt>
                <c:pt idx="4" formatCode="_-* #\ ##0\ &quot;kr&quot;_-;\-* #\ ##0\ &quot;kr&quot;_-;_-* &quot;-&quot;??\ &quot;kr&quot;_-;_-@_-">
                  <c:v>43860</c:v>
                </c:pt>
                <c:pt idx="5">
                  <c:v>54240</c:v>
                </c:pt>
                <c:pt idx="6">
                  <c:v>24750</c:v>
                </c:pt>
                <c:pt idx="7">
                  <c:v>21550</c:v>
                </c:pt>
                <c:pt idx="8">
                  <c:v>22590</c:v>
                </c:pt>
                <c:pt idx="9">
                  <c:v>5100</c:v>
                </c:pt>
                <c:pt idx="10">
                  <c:v>4100</c:v>
                </c:pt>
                <c:pt idx="11">
                  <c:v>8250</c:v>
                </c:pt>
                <c:pt idx="12">
                  <c:v>4350</c:v>
                </c:pt>
                <c:pt idx="13">
                  <c:v>2400</c:v>
                </c:pt>
                <c:pt idx="14">
                  <c:v>1400</c:v>
                </c:pt>
                <c:pt idx="15">
                  <c:v>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2-4B34-9B92-F5FB3CD8EFBC}"/>
            </c:ext>
          </c:extLst>
        </c:ser>
        <c:ser>
          <c:idx val="1"/>
          <c:order val="1"/>
          <c:tx>
            <c:strRef>
              <c:f>'[litteratur diagram.xlsx]Intäkter'!$C$6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'[litteratur diagram.xlsx]Intäkter'!$B$7:$B$22</c:f>
              <c:strCache>
                <c:ptCount val="16"/>
                <c:pt idx="0">
                  <c:v>Stora Boken tredje utgåvan</c:v>
                </c:pt>
                <c:pt idx="1">
                  <c:v>Tolv steg &amp; Tolv traditioner</c:v>
                </c:pt>
                <c:pt idx="2">
                  <c:v>Dagliga reflektioner</c:v>
                </c:pt>
                <c:pt idx="3">
                  <c:v>Leva Nykter</c:v>
                </c:pt>
                <c:pt idx="4">
                  <c:v>Stora Boken - Pocketversionen</c:v>
                </c:pt>
                <c:pt idx="5">
                  <c:v>Vårt stora ansvar</c:v>
                </c:pt>
                <c:pt idx="6">
                  <c:v>Hjärtats språk</c:v>
                </c:pt>
                <c:pt idx="7">
                  <c:v>Kom till tro</c:v>
                </c:pt>
                <c:pt idx="8">
                  <c:v>Som Bill ser det</c:v>
                </c:pt>
                <c:pt idx="9">
                  <c:v>AA blir myndigt</c:v>
                </c:pt>
                <c:pt idx="10">
                  <c:v>Stora Boken Ljudbok CD</c:v>
                </c:pt>
                <c:pt idx="11">
                  <c:v>För det vidare</c:v>
                </c:pt>
                <c:pt idx="12">
                  <c:v>Dr. Bob och de andra föregångarna</c:v>
                </c:pt>
                <c:pt idx="13">
                  <c:v>Leva Nykter Ljudbok CD</c:v>
                </c:pt>
                <c:pt idx="14">
                  <c:v>Tolv steg &amp; Tolv traditioner Ljudbok CD</c:v>
                </c:pt>
                <c:pt idx="15">
                  <c:v>AA:s historia i Sverige</c:v>
                </c:pt>
              </c:strCache>
            </c:strRef>
          </c:cat>
          <c:val>
            <c:numRef>
              <c:f>'[litteratur diagram.xlsx]Intäkter'!$C$7:$C$22</c:f>
              <c:numCache>
                <c:formatCode>_-* #\ ##0\ "kr"_-;\-* #\ ##0\ "kr"_-;_-* "-"??\ "kr"_-;_-@_-</c:formatCode>
                <c:ptCount val="16"/>
                <c:pt idx="0">
                  <c:v>1007005</c:v>
                </c:pt>
                <c:pt idx="1">
                  <c:v>154515</c:v>
                </c:pt>
                <c:pt idx="2">
                  <c:v>133260</c:v>
                </c:pt>
                <c:pt idx="3">
                  <c:v>117010</c:v>
                </c:pt>
                <c:pt idx="4">
                  <c:v>48770</c:v>
                </c:pt>
                <c:pt idx="5">
                  <c:v>14670</c:v>
                </c:pt>
                <c:pt idx="6">
                  <c:v>20820</c:v>
                </c:pt>
                <c:pt idx="7">
                  <c:v>19600</c:v>
                </c:pt>
                <c:pt idx="8">
                  <c:v>22190</c:v>
                </c:pt>
                <c:pt idx="9">
                  <c:v>9770</c:v>
                </c:pt>
                <c:pt idx="10">
                  <c:v>400</c:v>
                </c:pt>
                <c:pt idx="11">
                  <c:v>8790</c:v>
                </c:pt>
                <c:pt idx="12">
                  <c:v>5700</c:v>
                </c:pt>
                <c:pt idx="13">
                  <c:v>700</c:v>
                </c:pt>
                <c:pt idx="14">
                  <c:v>2600</c:v>
                </c:pt>
                <c:pt idx="15">
                  <c:v>4960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2-4B34-9B92-F5FB3CD8E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939168"/>
        <c:axId val="130940816"/>
      </c:barChart>
      <c:catAx>
        <c:axId val="130939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0940816"/>
        <c:crosses val="autoZero"/>
        <c:auto val="1"/>
        <c:lblAlgn val="ctr"/>
        <c:lblOffset val="100"/>
        <c:noMultiLvlLbl val="0"/>
      </c:catAx>
      <c:valAx>
        <c:axId val="1309408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#\ ##0\ &quot;kr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09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b="1" i="0" u="none" strike="noStrike" baseline="0" dirty="0">
                <a:effectLst/>
              </a:rPr>
              <a:t>Var AA:s pengar kommer ifrån </a:t>
            </a:r>
            <a:r>
              <a:rPr lang="sv-SE" sz="2000" b="1" dirty="0">
                <a:latin typeface="+mn-lt"/>
                <a:cs typeface="Times New Roman" panose="02020603050405020304" pitchFamily="18" charset="0"/>
              </a:rPr>
              <a:t>(Intäkter</a:t>
            </a:r>
            <a:r>
              <a:rPr lang="sv-SE" b="1" dirty="0">
                <a:latin typeface="+mn-lt"/>
                <a:cs typeface="Times New Roman" panose="02020603050405020304" pitchFamily="18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69-CA46-96EB-24FC7F339E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69-CA46-96EB-24FC7F339E70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69-CA46-96EB-24FC7F339E70}"/>
              </c:ext>
            </c:extLst>
          </c:dPt>
          <c:dLbls>
            <c:dLbl>
              <c:idx val="0"/>
              <c:layout>
                <c:manualLayout>
                  <c:x val="1.042297979797968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/>
                      <a:t>Försäljning</a:t>
                    </a:r>
                    <a:br>
                      <a:rPr lang="en-US" baseline="0" dirty="0"/>
                    </a:br>
                    <a:r>
                      <a:rPr lang="en-US" baseline="0" dirty="0"/>
                      <a:t>49%</a:t>
                    </a:r>
                  </a:p>
                  <a:p>
                    <a:pPr>
                      <a:defRPr sz="1050" b="1"/>
                    </a:pPr>
                    <a:r>
                      <a:rPr lang="en-US" baseline="0" dirty="0"/>
                      <a:t>(47%)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8813131313132"/>
                      <c:h val="0.11930303030303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469-CA46-96EB-24FC7F339E70}"/>
                </c:ext>
              </c:extLst>
            </c:dLbl>
            <c:dLbl>
              <c:idx val="1"/>
              <c:layout>
                <c:manualLayout>
                  <c:x val="-6.1525252525252523E-3"/>
                  <c:y val="4.9442340067340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Frivilliga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Bidrag</a:t>
                    </a:r>
                    <a:r>
                      <a:rPr lang="en-US" baseline="0" dirty="0"/>
                      <a:t>
44%</a:t>
                    </a:r>
                  </a:p>
                  <a:p>
                    <a:pPr>
                      <a:defRPr sz="1050" b="1"/>
                    </a:pPr>
                    <a:r>
                      <a:rPr lang="en-US" baseline="0" dirty="0"/>
                      <a:t>(46%)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10757575757575"/>
                      <c:h val="0.1647365319865319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469-CA46-96EB-24FC7F339E70}"/>
                </c:ext>
              </c:extLst>
            </c:dLbl>
            <c:dLbl>
              <c:idx val="2"/>
              <c:layout>
                <c:manualLayout>
                  <c:x val="-7.5366161616161623E-2"/>
                  <c:y val="1.8707912457912458E-2"/>
                </c:manualLayout>
              </c:layout>
              <c:tx>
                <c:rich>
                  <a:bodyPr/>
                  <a:lstStyle/>
                  <a:p>
                    <a:fld id="{BCD49E41-614D-4900-8D58-45AB25E3B8AA}" type="CATEGORYNAME">
                      <a:rPr lang="en-US"/>
                      <a:pPr/>
                      <a:t>[KATEGORINAMN]</a:t>
                    </a:fld>
                    <a:r>
                      <a:rPr lang="en-US" baseline="0" dirty="0"/>
                      <a:t>
</a:t>
                    </a:r>
                    <a:fld id="{9F744CE2-2879-42D6-828A-AAF5383A175D}" type="PERCENTAGE">
                      <a:rPr lang="en-US" baseline="0" smtClean="0"/>
                      <a:pPr/>
                      <a:t>[PROCENT]</a:t>
                    </a:fld>
                    <a:endParaRPr lang="en-US" baseline="0" dirty="0"/>
                  </a:p>
                  <a:p>
                    <a:r>
                      <a:rPr lang="en-US" baseline="0" dirty="0"/>
                      <a:t>(7%)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69-CA46-96EB-24FC7F339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RR!$A$102:$A$104</c:f>
              <c:strCache>
                <c:ptCount val="3"/>
                <c:pt idx="0">
                  <c:v>Försäljning</c:v>
                </c:pt>
                <c:pt idx="1">
                  <c:v>Frivilligt bidrag</c:v>
                </c:pt>
                <c:pt idx="2">
                  <c:v>Bulletinen</c:v>
                </c:pt>
              </c:strCache>
            </c:strRef>
          </c:cat>
          <c:val>
            <c:numRef>
              <c:f>RR!$B$102:$B$104</c:f>
              <c:numCache>
                <c:formatCode>#\ ##0_ ;\-#\ ##0\ </c:formatCode>
                <c:ptCount val="3"/>
                <c:pt idx="0">
                  <c:v>1314538</c:v>
                </c:pt>
                <c:pt idx="1">
                  <c:v>1273684.2100000002</c:v>
                </c:pt>
                <c:pt idx="2">
                  <c:v>190206.5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69-CA46-96EB-24FC7F339E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b="1" i="0" u="none" strike="noStrike" baseline="0" dirty="0">
                <a:effectLst/>
              </a:rPr>
              <a:t>Hur AA:s pengar används </a:t>
            </a:r>
            <a:r>
              <a:rPr lang="sv-SE" sz="2000" b="1" dirty="0"/>
              <a:t>(Kostnader</a:t>
            </a:r>
            <a:r>
              <a:rPr lang="sv-SE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D-9C4B-BF70-FFEBF0284CA8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D-9C4B-BF70-FFEBF0284C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2D-9C4B-BF70-FFEBF0284CA8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2D-9C4B-BF70-FFEBF0284CA8}"/>
              </c:ext>
            </c:extLst>
          </c:dPt>
          <c:dLbls>
            <c:dLbl>
              <c:idx val="0"/>
              <c:layout>
                <c:manualLayout>
                  <c:x val="9.6212121212121207E-3"/>
                  <c:y val="2.4053030303030278E-2"/>
                </c:manualLayout>
              </c:layout>
              <c:tx>
                <c:rich>
                  <a:bodyPr/>
                  <a:lstStyle/>
                  <a:p>
                    <a:fld id="{C9997C6E-BEF4-4088-9D73-6FE33A00A86D}" type="CATEGORYNAME">
                      <a:rPr lang="en-US" smtClean="0"/>
                      <a:pPr/>
                      <a:t>[KATEGORINAMN]</a:t>
                    </a:fld>
                    <a:endParaRPr lang="en-US" baseline="0" dirty="0"/>
                  </a:p>
                  <a:p>
                    <a:r>
                      <a:rPr lang="en-US" baseline="0" dirty="0"/>
                      <a:t>25%</a:t>
                    </a:r>
                  </a:p>
                  <a:p>
                    <a:r>
                      <a:rPr lang="en-US" baseline="0" dirty="0"/>
                      <a:t>(19%)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2D-9C4B-BF70-FFEBF0284CA8}"/>
                </c:ext>
              </c:extLst>
            </c:dLbl>
            <c:dLbl>
              <c:idx val="1"/>
              <c:layout>
                <c:manualLayout>
                  <c:x val="3.2070707070707069E-3"/>
                  <c:y val="0"/>
                </c:manualLayout>
              </c:layout>
              <c:tx>
                <c:rich>
                  <a:bodyPr/>
                  <a:lstStyle/>
                  <a:p>
                    <a:fld id="{56F4F2BB-4598-4119-AB41-BE24A764F9E7}" type="CATEGORYNAME">
                      <a:rPr lang="en-US"/>
                      <a:pPr/>
                      <a:t>[KATEGORINAMN]</a:t>
                    </a:fld>
                    <a:r>
                      <a:rPr lang="en-US" baseline="0" dirty="0"/>
                      <a:t>
28%</a:t>
                    </a:r>
                  </a:p>
                  <a:p>
                    <a:r>
                      <a:rPr lang="en-US" baseline="0" dirty="0"/>
                      <a:t>(19%)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02D-9C4B-BF70-FFEBF0284CA8}"/>
                </c:ext>
              </c:extLst>
            </c:dLbl>
            <c:dLbl>
              <c:idx val="2"/>
              <c:layout>
                <c:manualLayout>
                  <c:x val="-8.0176767676767968E-3"/>
                  <c:y val="1.7371632996633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CB89A6-1DAD-4C86-8BF3-42666E5BAB89}" type="CATEGORYNAME">
                      <a:rPr lang="en-US"/>
                      <a:pPr>
                        <a:defRPr sz="1050" b="1"/>
                      </a:pPr>
                      <a:t>[KATEGORINAMN]</a:t>
                    </a:fld>
                    <a:r>
                      <a:rPr lang="en-US" baseline="0" dirty="0"/>
                      <a:t>
42%</a:t>
                    </a:r>
                  </a:p>
                  <a:p>
                    <a:pPr>
                      <a:defRPr sz="1050" b="1"/>
                    </a:pPr>
                    <a:r>
                      <a:rPr lang="en-US" baseline="0" dirty="0"/>
                      <a:t>(57%)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01881313131313"/>
                      <c:h val="0.12732070707070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2D-9C4B-BF70-FFEBF0284CA8}"/>
                </c:ext>
              </c:extLst>
            </c:dLbl>
            <c:dLbl>
              <c:idx val="3"/>
              <c:layout>
                <c:manualLayout>
                  <c:x val="-7.0555555555555607E-2"/>
                  <c:y val="3.4743265993265993E-2"/>
                </c:manualLayout>
              </c:layout>
              <c:tx>
                <c:rich>
                  <a:bodyPr/>
                  <a:lstStyle/>
                  <a:p>
                    <a:fld id="{B30E8972-7FE8-470B-AC6D-54563E9CCB2A}" type="CATEGORYNAME">
                      <a:rPr lang="en-US"/>
                      <a:pPr/>
                      <a:t>[KATEGORINAMN]</a:t>
                    </a:fld>
                    <a:r>
                      <a:rPr lang="en-US" baseline="0" dirty="0"/>
                      <a:t>
5%</a:t>
                    </a:r>
                  </a:p>
                  <a:p>
                    <a:r>
                      <a:rPr lang="en-US" baseline="0" dirty="0"/>
                      <a:t>(5%)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2D-9C4B-BF70-FFEBF0284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RR!$A$115:$A$118</c:f>
              <c:strCache>
                <c:ptCount val="4"/>
                <c:pt idx="0">
                  <c:v>Försäljningskostnader</c:v>
                </c:pt>
                <c:pt idx="1">
                  <c:v>Central service</c:v>
                </c:pt>
                <c:pt idx="2">
                  <c:v>Servicekontoret</c:v>
                </c:pt>
                <c:pt idx="3">
                  <c:v>Bulletinen</c:v>
                </c:pt>
              </c:strCache>
            </c:strRef>
          </c:cat>
          <c:val>
            <c:numRef>
              <c:f>RR!$B$115:$B$118</c:f>
              <c:numCache>
                <c:formatCode>#\ ##0_ ;\-#\ ##0\ </c:formatCode>
                <c:ptCount val="4"/>
                <c:pt idx="0">
                  <c:v>-540316.99999999988</c:v>
                </c:pt>
                <c:pt idx="1">
                  <c:v>-519124.85</c:v>
                </c:pt>
                <c:pt idx="2">
                  <c:v>-1568757.0599999998</c:v>
                </c:pt>
                <c:pt idx="3">
                  <c:v>-147054.43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2D-9C4B-BF70-FFEBF0284C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EA021-7D52-3141-BF5E-651EF85C9CB6}" type="datetimeFigureOut">
              <a:rPr lang="sv-SE" smtClean="0"/>
              <a:t>2024-04-06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EAFC-1DAE-D946-9530-76DEEF60234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402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Hej, jag heter Håkan och är alkoholist! Jag bor och verkar i Nacka, öster om Stockholm.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 blev invald som suppleant i styrelsen år 2022 och i år invald som ledamot och har rollen som Ekonomiansvarig.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 skall gå igenom den Ekonomiska redovisningen inkl. styrelsens verksamhetsberättelse 2023, ge information om Ideella Föreningen AA i Sverige samt nulägesinformation.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63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försäljningsvärde står Stora Boken för hela 64% (59%), vilket är MER än dubbelt så mycket som de 4 följande titlarna tillsammans 29% (29%).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Uppstickaren förra året var Vårt stora ansvar, som stod för 4% av försäljningen, men nu fallit tillbaka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476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+27% försäljning, dock hälften m 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prishöjning +20%, 180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ksek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+11% egna gåvor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784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eget kapital ingår en avvecklingsreserv på 700 KSEK som ska finnas för samtliga kostnader om verksamheten avvecklas. Reserven är i dagsläget tillräcklig för att täcka våra åtaganden mot personal, Skatteverket och våra leverantörer.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Föreningens ekonomiska ställning i övrigt samt resultatet av 2023 års verksamhet framgår av följande resultat- och balansräkningar.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407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Resultaträkning</a:t>
            </a:r>
          </a:p>
          <a:p>
            <a:r>
              <a:rPr lang="sv-SE" sz="12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kraftig ökning av intäkter, ca +500 </a:t>
            </a:r>
            <a:r>
              <a:rPr lang="sv-SE" sz="12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ksek</a:t>
            </a:r>
            <a:endParaRPr lang="sv-SE" sz="12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2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Prisjusteringen bidrog med +180 </a:t>
            </a:r>
            <a:r>
              <a:rPr lang="sv-SE" sz="12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ksek</a:t>
            </a:r>
            <a:endParaRPr lang="sv-SE" sz="12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2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Kostnaderna var ca -100 </a:t>
            </a:r>
            <a:r>
              <a:rPr lang="sv-SE" sz="1200" b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ksek</a:t>
            </a:r>
            <a:r>
              <a:rPr lang="sv-SE" sz="12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mot budget</a:t>
            </a:r>
          </a:p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Noter 2,3 4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försäljningen ingår Bulletinen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3690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Grundkapitalet på 100 000 kr är bundet och får inte förbrukas.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333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967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5976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Kostnadshöjningarna är både på inköp av litteratur och frakt, ca 20%.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079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AA:s pengar, dvs. intäkter, består av </a:t>
            </a:r>
          </a:p>
          <a:p>
            <a:pPr marL="271463" indent="-271463">
              <a:spcAft>
                <a:spcPts val="600"/>
              </a:spcAft>
              <a:buFont typeface="Wingdings" pitchFamily="2" charset="2"/>
              <a:buChar char="§"/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Frivilligt bidrag dvs hattpengar kommer från grupper, kretsar och regioner och i några fall direkt från medlemmar.</a:t>
            </a:r>
            <a:b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(Några medlemmar skickar 100 kr per nyktert år direkt till AA Sverige när de har årsdag).</a:t>
            </a:r>
          </a:p>
          <a:p>
            <a:pPr marL="271463" indent="-271463">
              <a:spcAft>
                <a:spcPts val="600"/>
              </a:spcAft>
              <a:buFont typeface="Wingdings" pitchFamily="2" charset="2"/>
              <a:buChar char="§"/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AA-litteraturen säljs till organisationer, behandlingshem m fl. samt grupper och privatpersoner.</a:t>
            </a:r>
          </a:p>
          <a:p>
            <a:pPr marL="271463" indent="-271463">
              <a:spcAft>
                <a:spcPts val="600"/>
              </a:spcAft>
              <a:buFont typeface="Wingdings" pitchFamily="2" charset="2"/>
              <a:buChar char="§"/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Prenumerationer på Bulletinen.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Proportionerna mellan frivilligt bidrag  och försäljning har förskjutits över tid mot högre andel försäljning.</a:t>
            </a:r>
          </a:p>
          <a:p>
            <a:endParaRPr lang="sv-SE" dirty="0"/>
          </a:p>
          <a:p>
            <a:r>
              <a:rPr lang="sv-SE" dirty="0"/>
              <a:t>Apropå </a:t>
            </a: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Bulletinen</a:t>
            </a:r>
            <a:r>
              <a:rPr lang="sv-SE" dirty="0"/>
              <a:t>: </a:t>
            </a:r>
          </a:p>
          <a:p>
            <a:r>
              <a:rPr lang="sv-SE" dirty="0"/>
              <a:t>Du som inte redan har den, passa på i pausen att gå till Info bordet och teckna en prenumeration.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119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AA:s pengar, dvs. kostnader används till </a:t>
            </a:r>
            <a:endParaRPr lang="sv-SE" sz="1200" i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sz="1200" i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Framtagning av litteratur, lagerhållning, distribution mm. (</a:t>
            </a: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Försäljningskostnader)</a:t>
            </a:r>
            <a:endParaRPr lang="sv-SE" sz="1200" i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sv-SE" sz="1200" i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Förtroenderådets och kommittéernas verksamhet (Central service)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sv-SE" sz="1200" i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Lokalkostnader, personalkostnader, IT- &amp; telekostnader, mm (Servicekontoret)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§"/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Utgivning av Bulletinen</a:t>
            </a:r>
          </a:p>
          <a:p>
            <a:pPr>
              <a:spcAft>
                <a:spcPts val="300"/>
              </a:spcAft>
            </a:pPr>
            <a:r>
              <a:rPr lang="sv-S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Proportionerna har förändrats något över tid.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44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 här, kan AA:s servicestruktur förmodligen bättre än jag, åtminstone den del som ryms inom triangeln.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tänker beröra den lilla rutan till vänster om av triangelns spets där vi återfinner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Ideella Föreningen AA i Sverige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dess två funktioner, Styrelsen och Servicekontoret.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916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090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Föreningen registrerades 2003 vid Patent- och Registreringsverket (nuv. Bolagsverket). Gällande stadgar antogs 2016 och 2017.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Föreningen består av Förtroenderådets medlemmar och styrelsen för Ideella föreningen AA i Sverige.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897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17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Föra budskapet vidare – tillhandahållande av AA-litteratur, FR och FR </a:t>
            </a:r>
            <a:r>
              <a:rPr lang="sv-SE" dirty="0" err="1"/>
              <a:t>kommitéer</a:t>
            </a:r>
            <a:r>
              <a:rPr lang="sv-SE" dirty="0"/>
              <a:t> direkt/indirekt, FRLK</a:t>
            </a:r>
          </a:p>
          <a:p>
            <a:endParaRPr lang="sv-SE" dirty="0"/>
          </a:p>
          <a:p>
            <a:r>
              <a:rPr lang="sv-SE" dirty="0"/>
              <a:t>Bistå AA-grupper – Stöd från Servicekontoret, FR </a:t>
            </a:r>
            <a:r>
              <a:rPr lang="sv-SE" dirty="0" err="1"/>
              <a:t>kommitéer</a:t>
            </a:r>
            <a:endParaRPr lang="sv-SE" dirty="0"/>
          </a:p>
          <a:p>
            <a:endParaRPr lang="sv-SE" dirty="0"/>
          </a:p>
          <a:p>
            <a:r>
              <a:rPr lang="sv-SE" dirty="0"/>
              <a:t>Göra rörelsen känd – </a:t>
            </a:r>
            <a:r>
              <a:rPr lang="sv-SE" dirty="0" err="1"/>
              <a:t>AA´s</a:t>
            </a:r>
            <a:r>
              <a:rPr lang="sv-SE" dirty="0"/>
              <a:t> hemsida, FRIK</a:t>
            </a:r>
          </a:p>
          <a:p>
            <a:endParaRPr lang="sv-SE" dirty="0"/>
          </a:p>
          <a:p>
            <a:r>
              <a:rPr lang="sv-SE" dirty="0"/>
              <a:t>För allmänhet och myndigheter – Styrelsen, företräda den svenska AA-rörelsen FR och FR </a:t>
            </a:r>
            <a:r>
              <a:rPr lang="sv-SE" dirty="0" err="1"/>
              <a:t>kommitéer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83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651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612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216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antal står Stora Boken för 45% (41%) av all litteratur vilket är något mindre än de 4 följande titlarna tillsammans på 46% (44%).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CEAFC-1DAE-D946-9530-76DEEF60234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483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3663" y="6135810"/>
            <a:ext cx="701808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11" indent="0">
              <a:buFontTx/>
              <a:buNone/>
              <a:defRPr/>
            </a:lvl2pPr>
            <a:lvl3pPr marL="914423" indent="0">
              <a:buFontTx/>
              <a:buNone/>
              <a:defRPr/>
            </a:lvl3pPr>
            <a:lvl4pPr marL="1371634" indent="0">
              <a:buFontTx/>
              <a:buNone/>
              <a:defRPr/>
            </a:lvl4pPr>
            <a:lvl5pPr marL="1828846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11" indent="0">
              <a:buFontTx/>
              <a:buNone/>
              <a:defRPr/>
            </a:lvl2pPr>
            <a:lvl3pPr marL="914423" indent="0">
              <a:buFontTx/>
              <a:buNone/>
              <a:defRPr/>
            </a:lvl3pPr>
            <a:lvl4pPr marL="1371634" indent="0">
              <a:buFontTx/>
              <a:buNone/>
              <a:defRPr/>
            </a:lvl4pPr>
            <a:lvl5pPr marL="1828846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11" indent="0">
              <a:buFontTx/>
              <a:buNone/>
              <a:defRPr/>
            </a:lvl2pPr>
            <a:lvl3pPr marL="914423" indent="0">
              <a:buFontTx/>
              <a:buNone/>
              <a:defRPr/>
            </a:lvl3pPr>
            <a:lvl4pPr marL="1371634" indent="0">
              <a:buFontTx/>
              <a:buNone/>
              <a:defRPr/>
            </a:lvl4pPr>
            <a:lvl5pPr marL="1828846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7"/>
            <a:ext cx="2207601" cy="5283817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7"/>
            <a:ext cx="6477001" cy="5283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3" y="2548966"/>
            <a:ext cx="434289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5819" y="6135708"/>
            <a:ext cx="703027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28129" y="6135708"/>
            <a:ext cx="7797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7F24BAB-E6F6-6B4D-BAE5-AB8B2D4B7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60000"/>
            <a:ext cx="1620000" cy="1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3" indent="0">
              <a:buNone/>
              <a:defRPr sz="1600"/>
            </a:lvl3pPr>
            <a:lvl4pPr marL="1371634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9" indent="0">
              <a:buNone/>
              <a:defRPr sz="1600"/>
            </a:lvl7pPr>
            <a:lvl8pPr marL="3200480" indent="0">
              <a:buNone/>
              <a:defRPr sz="1600"/>
            </a:lvl8pPr>
            <a:lvl9pPr marL="3657691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3" y="6135810"/>
            <a:ext cx="761999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36000"/>
                <a:lumOff val="64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038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dt="0"/>
  <p:txStyles>
    <p:titleStyle>
      <a:lvl1pPr algn="l" defTabSz="457211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8" indent="-342908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69" indent="-285757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29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41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52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63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75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86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98" indent="-228606" algn="l" defTabSz="457211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1DAF90D-DC28-2F40-93E8-97BE02D148AE}"/>
              </a:ext>
            </a:extLst>
          </p:cNvPr>
          <p:cNvSpPr txBox="1">
            <a:spLocks/>
          </p:cNvSpPr>
          <p:nvPr/>
        </p:nvSpPr>
        <p:spPr>
          <a:xfrm>
            <a:off x="3485773" y="3400133"/>
            <a:ext cx="5952066" cy="1342645"/>
          </a:xfrm>
          <a:prstGeom prst="rect">
            <a:avLst/>
          </a:prstGeom>
        </p:spPr>
        <p:txBody>
          <a:bodyPr/>
          <a:lstStyle>
            <a:lvl1pPr algn="l" defTabSz="457211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b="1" dirty="0"/>
              <a:t>Information från Ideella Föreningen AA i Sverige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FF1683D-0D97-7647-AB06-F7AB1B0F62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00" y="1215999"/>
            <a:ext cx="19431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56DD175-A151-A542-91BD-5F3ED912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2B5A938-13A3-1E44-8412-50B6D032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177F206-E2D1-3440-8A4F-1C6C4397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AE4BB8-087E-2348-8159-A73B5163B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93303"/>
              </p:ext>
            </p:extLst>
          </p:nvPr>
        </p:nvGraphicFramePr>
        <p:xfrm>
          <a:off x="1041555" y="701749"/>
          <a:ext cx="10895700" cy="543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049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0D719A1-695B-F54E-B207-47712761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F8C2DD3-7A95-A440-B368-03634EC8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A507CD-7058-2C4D-A119-544C85AB23BE}"/>
              </a:ext>
            </a:extLst>
          </p:cNvPr>
          <p:cNvSpPr/>
          <p:nvPr/>
        </p:nvSpPr>
        <p:spPr>
          <a:xfrm>
            <a:off x="2878985" y="847126"/>
            <a:ext cx="1921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Femårsöversikt 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03EAAED-108B-E84F-AD89-92E1429DC6DA}"/>
              </a:ext>
            </a:extLst>
          </p:cNvPr>
          <p:cNvSpPr/>
          <p:nvPr/>
        </p:nvSpPr>
        <p:spPr>
          <a:xfrm>
            <a:off x="2765819" y="3892788"/>
            <a:ext cx="71999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sv-SE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Försäljning exklusive Bulletinen. </a:t>
            </a:r>
          </a:p>
          <a:p>
            <a:r>
              <a:rPr lang="sv-SE" sz="13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sv-SE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Verksamhetsresultat = Resultat före räntenetto </a:t>
            </a:r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385E380B-74F1-BD42-BA04-234C24855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62355"/>
              </p:ext>
            </p:extLst>
          </p:nvPr>
        </p:nvGraphicFramePr>
        <p:xfrm>
          <a:off x="2878985" y="1503691"/>
          <a:ext cx="8478827" cy="2163560"/>
        </p:xfrm>
        <a:graphic>
          <a:graphicData uri="http://schemas.openxmlformats.org/drawingml/2006/table">
            <a:tbl>
              <a:tblPr firstRow="1" firstCol="1" bandRow="1"/>
              <a:tblGrid>
                <a:gridCol w="2260421">
                  <a:extLst>
                    <a:ext uri="{9D8B030D-6E8A-4147-A177-3AD203B41FA5}">
                      <a16:colId xmlns:a16="http://schemas.microsoft.com/office/drawing/2014/main" val="3384683173"/>
                    </a:ext>
                  </a:extLst>
                </a:gridCol>
                <a:gridCol w="1145472">
                  <a:extLst>
                    <a:ext uri="{9D8B030D-6E8A-4147-A177-3AD203B41FA5}">
                      <a16:colId xmlns:a16="http://schemas.microsoft.com/office/drawing/2014/main" val="1122424055"/>
                    </a:ext>
                  </a:extLst>
                </a:gridCol>
                <a:gridCol w="1291798">
                  <a:extLst>
                    <a:ext uri="{9D8B030D-6E8A-4147-A177-3AD203B41FA5}">
                      <a16:colId xmlns:a16="http://schemas.microsoft.com/office/drawing/2014/main" val="379880914"/>
                    </a:ext>
                  </a:extLst>
                </a:gridCol>
                <a:gridCol w="1242424">
                  <a:extLst>
                    <a:ext uri="{9D8B030D-6E8A-4147-A177-3AD203B41FA5}">
                      <a16:colId xmlns:a16="http://schemas.microsoft.com/office/drawing/2014/main" val="1923522967"/>
                    </a:ext>
                  </a:extLst>
                </a:gridCol>
                <a:gridCol w="1216391">
                  <a:extLst>
                    <a:ext uri="{9D8B030D-6E8A-4147-A177-3AD203B41FA5}">
                      <a16:colId xmlns:a16="http://schemas.microsoft.com/office/drawing/2014/main" val="3564927447"/>
                    </a:ext>
                  </a:extLst>
                </a:gridCol>
                <a:gridCol w="1322321">
                  <a:extLst>
                    <a:ext uri="{9D8B030D-6E8A-4147-A177-3AD203B41FA5}">
                      <a16:colId xmlns:a16="http://schemas.microsoft.com/office/drawing/2014/main" val="2206329508"/>
                    </a:ext>
                  </a:extLst>
                </a:gridCol>
              </a:tblGrid>
              <a:tr h="43271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sv-S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sv-S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sv-S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sv-SE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168494"/>
                  </a:ext>
                </a:extLst>
              </a:tr>
              <a:tr h="43271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Nettoomsättning*1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1 697 425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1 338 532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1 316 514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1 397 795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1 434 728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405108"/>
                  </a:ext>
                </a:extLst>
              </a:tr>
              <a:tr h="43271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Egna gåvor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1 426 086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1 283 903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1 275 184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1 291 215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1 377 736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02850"/>
                  </a:ext>
                </a:extLst>
              </a:tr>
              <a:tr h="43271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Verksamhetsresultat*2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578 256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-704 096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-58 358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124 471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56 931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115788"/>
                  </a:ext>
                </a:extLst>
              </a:tr>
              <a:tr h="43271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Eget kapital 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2 699 159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2 110 009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2 814 242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2 872 791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2 748 473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61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0D719A1-695B-F54E-B207-47712761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819" y="6135708"/>
            <a:ext cx="7030274" cy="365125"/>
          </a:xfrm>
        </p:spPr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F8C2DD3-7A95-A440-B368-03634EC8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129" y="613570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A89934A-7186-1E21-03D1-20EA8EEA1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62413"/>
              </p:ext>
            </p:extLst>
          </p:nvPr>
        </p:nvGraphicFramePr>
        <p:xfrm>
          <a:off x="2765819" y="1246769"/>
          <a:ext cx="8092072" cy="4884576"/>
        </p:xfrm>
        <a:graphic>
          <a:graphicData uri="http://schemas.openxmlformats.org/drawingml/2006/table">
            <a:tbl>
              <a:tblPr firstRow="1" firstCol="1" bandRow="1"/>
              <a:tblGrid>
                <a:gridCol w="1914282">
                  <a:extLst>
                    <a:ext uri="{9D8B030D-6E8A-4147-A177-3AD203B41FA5}">
                      <a16:colId xmlns:a16="http://schemas.microsoft.com/office/drawing/2014/main" val="2821919302"/>
                    </a:ext>
                  </a:extLst>
                </a:gridCol>
                <a:gridCol w="1232955">
                  <a:extLst>
                    <a:ext uri="{9D8B030D-6E8A-4147-A177-3AD203B41FA5}">
                      <a16:colId xmlns:a16="http://schemas.microsoft.com/office/drawing/2014/main" val="1545750154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3071713540"/>
                    </a:ext>
                  </a:extLst>
                </a:gridCol>
                <a:gridCol w="1192228">
                  <a:extLst>
                    <a:ext uri="{9D8B030D-6E8A-4147-A177-3AD203B41FA5}">
                      <a16:colId xmlns:a16="http://schemas.microsoft.com/office/drawing/2014/main" val="2291246739"/>
                    </a:ext>
                  </a:extLst>
                </a:gridCol>
                <a:gridCol w="889973">
                  <a:extLst>
                    <a:ext uri="{9D8B030D-6E8A-4147-A177-3AD203B41FA5}">
                      <a16:colId xmlns:a16="http://schemas.microsoft.com/office/drawing/2014/main" val="6443473"/>
                    </a:ext>
                  </a:extLst>
                </a:gridCol>
                <a:gridCol w="1024309">
                  <a:extLst>
                    <a:ext uri="{9D8B030D-6E8A-4147-A177-3AD203B41FA5}">
                      <a16:colId xmlns:a16="http://schemas.microsoft.com/office/drawing/2014/main" val="4175545690"/>
                    </a:ext>
                  </a:extLst>
                </a:gridCol>
              </a:tblGrid>
              <a:tr h="713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Grundfond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Ändamålsbestämda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medel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Balanserat resultat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Årets resultat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 eget kapital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67446"/>
                  </a:ext>
                </a:extLst>
              </a:tr>
              <a:tr h="487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Ingående balans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100 000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1 000 000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1 714 242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-704 234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2 110 009</a:t>
                      </a:r>
                      <a:endParaRPr lang="sv-SE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19304"/>
                  </a:ext>
                </a:extLst>
              </a:tr>
              <a:tr h="93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Omföring av föregående års resultat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-704 234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704 234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889633"/>
                  </a:ext>
                </a:extLst>
              </a:tr>
              <a:tr h="93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Ianspråktagande av ändamålsbestämda medel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-300 000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-300 000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558828"/>
                  </a:ext>
                </a:extLst>
              </a:tr>
              <a:tr h="93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Avsatt till ändamålsbestämda medel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300 000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300 000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979717"/>
                  </a:ext>
                </a:extLst>
              </a:tr>
              <a:tr h="46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Årets resultat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589 150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589 150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048483"/>
                  </a:ext>
                </a:extLst>
              </a:tr>
              <a:tr h="423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 eget kapital 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100 000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1 000 000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1 010 008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589 150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2 699 159</a:t>
                      </a:r>
                      <a:endParaRPr lang="sv-SE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570363"/>
                  </a:ext>
                </a:extLst>
              </a:tr>
            </a:tbl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C8D770F4-DA37-D26A-E78B-EC90ECA48176}"/>
              </a:ext>
            </a:extLst>
          </p:cNvPr>
          <p:cNvSpPr/>
          <p:nvPr/>
        </p:nvSpPr>
        <p:spPr>
          <a:xfrm>
            <a:off x="2765818" y="541989"/>
            <a:ext cx="3135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Förändring Eget kapital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75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8D24D6C-8FCC-CD40-B90D-63411FEB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3963ED-F0F8-6D4E-96E9-AEF5046025F7}"/>
              </a:ext>
            </a:extLst>
          </p:cNvPr>
          <p:cNvSpPr/>
          <p:nvPr/>
        </p:nvSpPr>
        <p:spPr>
          <a:xfrm>
            <a:off x="2765818" y="230493"/>
            <a:ext cx="1858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Resultaträknin</a:t>
            </a:r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37ACBD9-46FB-974F-886B-B65A5254728C}"/>
              </a:ext>
            </a:extLst>
          </p:cNvPr>
          <p:cNvSpPr/>
          <p:nvPr/>
        </p:nvSpPr>
        <p:spPr>
          <a:xfrm>
            <a:off x="2765818" y="5808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nettoomsättning ingår Bulletinen med 204 860 kr (200 000 kr).</a:t>
            </a:r>
          </a:p>
          <a:p>
            <a:r>
              <a:rPr lang="sv-SE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kostnad för sålda varor ingår Bulletinen med 127 295 kr (148 650 kr). </a:t>
            </a:r>
          </a:p>
          <a:p>
            <a:r>
              <a:rPr lang="sv-SE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I personalkostnader ingår medarbetare i Bulletinen med 27 594 kr (27 594 kr). </a:t>
            </a:r>
          </a:p>
        </p:txBody>
      </p:sp>
      <p:sp>
        <p:nvSpPr>
          <p:cNvPr id="8" name="Platshållare för sidfot 1">
            <a:extLst>
              <a:ext uri="{FF2B5EF4-FFF2-40B4-BE49-F238E27FC236}">
                <a16:creationId xmlns:a16="http://schemas.microsoft.com/office/drawing/2014/main" id="{47E797C5-62AC-7646-B198-04F78E84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819" y="6299033"/>
            <a:ext cx="7030274" cy="365125"/>
          </a:xfrm>
        </p:spPr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2024| Håkan E, </a:t>
            </a:r>
            <a:r>
              <a:rPr lang="en-US" dirty="0" err="1"/>
              <a:t>Styrelsen</a:t>
            </a:r>
            <a:endParaRPr lang="en-US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6DA507B-CE5E-42B6-AD75-F6D29C109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61573"/>
              </p:ext>
            </p:extLst>
          </p:nvPr>
        </p:nvGraphicFramePr>
        <p:xfrm>
          <a:off x="2846998" y="630603"/>
          <a:ext cx="5608240" cy="5032068"/>
        </p:xfrm>
        <a:graphic>
          <a:graphicData uri="http://schemas.openxmlformats.org/drawingml/2006/table">
            <a:tbl>
              <a:tblPr firstRow="1" firstCol="1" bandRow="1"/>
              <a:tblGrid>
                <a:gridCol w="2867026">
                  <a:extLst>
                    <a:ext uri="{9D8B030D-6E8A-4147-A177-3AD203B41FA5}">
                      <a16:colId xmlns:a16="http://schemas.microsoft.com/office/drawing/2014/main" val="3154014540"/>
                    </a:ext>
                  </a:extLst>
                </a:gridCol>
                <a:gridCol w="511710">
                  <a:extLst>
                    <a:ext uri="{9D8B030D-6E8A-4147-A177-3AD203B41FA5}">
                      <a16:colId xmlns:a16="http://schemas.microsoft.com/office/drawing/2014/main" val="3468441398"/>
                    </a:ext>
                  </a:extLst>
                </a:gridCol>
                <a:gridCol w="1114752">
                  <a:extLst>
                    <a:ext uri="{9D8B030D-6E8A-4147-A177-3AD203B41FA5}">
                      <a16:colId xmlns:a16="http://schemas.microsoft.com/office/drawing/2014/main" val="1235306903"/>
                    </a:ext>
                  </a:extLst>
                </a:gridCol>
                <a:gridCol w="1114752">
                  <a:extLst>
                    <a:ext uri="{9D8B030D-6E8A-4147-A177-3AD203B41FA5}">
                      <a16:colId xmlns:a16="http://schemas.microsoft.com/office/drawing/2014/main" val="2170064146"/>
                    </a:ext>
                  </a:extLst>
                </a:gridCol>
              </a:tblGrid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v-SE" sz="10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Föreningens intäkter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2023-12-31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2022-12-31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600451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Egna gåvor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1 426 086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1 283 903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499192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Nettoomsättning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1 902 285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1 538 532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95190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Övriga verksamhetsintäkter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787732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 intäkter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3 328 371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2 822 435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281948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714453"/>
                  </a:ext>
                </a:extLst>
              </a:tr>
              <a:tr h="337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Föreningens kostnader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37355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Kostnad för sålda varor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532 835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459 890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245156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Övriga externa kostnader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1 480 692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1 618 268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3481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Personalkostnader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643 284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1 425 047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1174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Avskrivning immateriella tillgångar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5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93 304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23 326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883426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 kostnader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2 750 115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3 517 438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508449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Verksamhetsresultat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578 256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-704 096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875627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Resultat från finansiella poster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54886"/>
                  </a:ext>
                </a:extLst>
              </a:tr>
              <a:tr h="449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Övriga ränteintäkter och liknande resultatposter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11 012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248150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Räntekostnader och liknande resultatposter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-118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-138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136429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 finansiella poster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10 894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-138</a:t>
                      </a:r>
                      <a:endParaRPr lang="sv-S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2623"/>
                  </a:ext>
                </a:extLst>
              </a:tr>
              <a:tr h="26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Årets resultat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sv-S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589 150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-704 234</a:t>
                      </a:r>
                      <a:endParaRPr lang="sv-S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246" marR="382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67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75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FD90FC7-BAB3-4841-A778-C4A99435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553790-4A76-2942-9F8E-B6ACC4C39433}"/>
              </a:ext>
            </a:extLst>
          </p:cNvPr>
          <p:cNvSpPr/>
          <p:nvPr/>
        </p:nvSpPr>
        <p:spPr>
          <a:xfrm>
            <a:off x="2765819" y="166721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Balansräkning</a:t>
            </a:r>
          </a:p>
        </p:txBody>
      </p:sp>
      <p:sp>
        <p:nvSpPr>
          <p:cNvPr id="7" name="Platshållare för sidfot 1">
            <a:extLst>
              <a:ext uri="{FF2B5EF4-FFF2-40B4-BE49-F238E27FC236}">
                <a16:creationId xmlns:a16="http://schemas.microsoft.com/office/drawing/2014/main" id="{C9CDEBBA-F06A-8B46-9CFC-C7C65D5B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819" y="6135708"/>
            <a:ext cx="7030274" cy="365125"/>
          </a:xfrm>
        </p:spPr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7018782F-BB0A-750C-441C-E12D676E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34035"/>
              </p:ext>
            </p:extLst>
          </p:nvPr>
        </p:nvGraphicFramePr>
        <p:xfrm>
          <a:off x="2870201" y="640351"/>
          <a:ext cx="4445000" cy="5577297"/>
        </p:xfrm>
        <a:graphic>
          <a:graphicData uri="http://schemas.openxmlformats.org/drawingml/2006/table">
            <a:tbl>
              <a:tblPr firstRow="1" firstCol="1" bandRow="1"/>
              <a:tblGrid>
                <a:gridCol w="2497082">
                  <a:extLst>
                    <a:ext uri="{9D8B030D-6E8A-4147-A177-3AD203B41FA5}">
                      <a16:colId xmlns:a16="http://schemas.microsoft.com/office/drawing/2014/main" val="297830433"/>
                    </a:ext>
                  </a:extLst>
                </a:gridCol>
                <a:gridCol w="373128">
                  <a:extLst>
                    <a:ext uri="{9D8B030D-6E8A-4147-A177-3AD203B41FA5}">
                      <a16:colId xmlns:a16="http://schemas.microsoft.com/office/drawing/2014/main" val="1932891759"/>
                    </a:ext>
                  </a:extLst>
                </a:gridCol>
                <a:gridCol w="753431">
                  <a:extLst>
                    <a:ext uri="{9D8B030D-6E8A-4147-A177-3AD203B41FA5}">
                      <a16:colId xmlns:a16="http://schemas.microsoft.com/office/drawing/2014/main" val="1539845353"/>
                    </a:ext>
                  </a:extLst>
                </a:gridCol>
                <a:gridCol w="821359">
                  <a:extLst>
                    <a:ext uri="{9D8B030D-6E8A-4147-A177-3AD203B41FA5}">
                      <a16:colId xmlns:a16="http://schemas.microsoft.com/office/drawing/2014/main" val="1570890467"/>
                    </a:ext>
                  </a:extLst>
                </a:gridCol>
              </a:tblGrid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TILLGÅNGAR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2023-12-31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2022-12-31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09609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Anläggningstillgångar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045525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Immateriella anläggningstillgångar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404742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Hemsida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536 496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629 800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755758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Materiella anläggningstillgångar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01114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Inventarier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171793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 anläggningstillgångar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536 496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629 800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779239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Omsättningstillgångar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438273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Varulager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546 674</a:t>
                      </a:r>
                      <a:endParaRPr lang="sv-SE" sz="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516 104</a:t>
                      </a:r>
                      <a:endParaRPr lang="sv-SE" sz="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727266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Kortfristiga fordringar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793533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Kundfordringar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127 747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95 526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503435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Övriga fordringar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10240"/>
                  </a:ext>
                </a:extLst>
              </a:tr>
              <a:tr h="257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Förutbetalda kostnader och upplupna intäkter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35 235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34 250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005013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 kortfristiga fordringar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162 982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129 776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916251"/>
                  </a:ext>
                </a:extLst>
              </a:tr>
              <a:tr h="147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Kassa och bank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1 748 123</a:t>
                      </a:r>
                      <a:endParaRPr lang="sv-SE" sz="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1 564 726</a:t>
                      </a:r>
                      <a:endParaRPr lang="sv-SE" sz="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427774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 omsättningstillgångar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2 457 779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2 210 606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389296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 TILLGÅNGAR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2 994 275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2 840 406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137343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EGET KAPITAL OCH SKULDER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424588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Eget kapital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031882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Grundkapital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413259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Ändamålsbestämda medel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1 000 000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97758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Balanserat resultat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1 010 009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1 714 242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14597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Årets resultat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589 150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-704 234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563848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 eget kapital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2 699 159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2 110 009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681300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741581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Kortfristiga skulder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51760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Leverantörsskulder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56 991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129 453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975188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Övriga skulder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39 445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50 666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592760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Upplupna kostnader och förutbetalda intäkter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198 680</a:t>
                      </a:r>
                      <a:endParaRPr lang="sv-SE" sz="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550 279</a:t>
                      </a:r>
                      <a:endParaRPr lang="sv-SE" sz="6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417307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 skulder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295 116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730 397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029453"/>
                  </a:ext>
                </a:extLst>
              </a:tr>
              <a:tr h="1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 EGET KAPITAL OCH SKULDER</a:t>
                      </a:r>
                      <a:endParaRPr lang="sv-SE" sz="6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2 994 275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sv-SE" sz="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2 840 406</a:t>
                      </a:r>
                      <a:endParaRPr lang="sv-SE" sz="6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814" marR="218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4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14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DEA4C5F-57AE-764D-B7A2-4B5AE6FD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275F6CC-6435-884A-BF03-26A81ECF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887DCE1D-9D19-6449-8120-4BCDF9C10565}"/>
              </a:ext>
            </a:extLst>
          </p:cNvPr>
          <p:cNvGrpSpPr/>
          <p:nvPr/>
        </p:nvGrpSpPr>
        <p:grpSpPr>
          <a:xfrm>
            <a:off x="2621440" y="1386684"/>
            <a:ext cx="7290257" cy="4084632"/>
            <a:chOff x="2308147" y="1576968"/>
            <a:chExt cx="7290257" cy="4084632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70880040-60D3-5E41-BF67-312EB4244226}"/>
                </a:ext>
              </a:extLst>
            </p:cNvPr>
            <p:cNvSpPr/>
            <p:nvPr/>
          </p:nvSpPr>
          <p:spPr>
            <a:xfrm>
              <a:off x="2308147" y="1576968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Ändamålsbestämda medel</a:t>
              </a:r>
            </a:p>
            <a:p>
              <a:r>
                <a:rPr lang="sv-S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Består av reserver som kan frigöras vid särskild händelse.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591D9F43-62A7-9E47-ACF3-07EBB4C040AC}"/>
                </a:ext>
              </a:extLst>
            </p:cNvPr>
            <p:cNvSpPr/>
            <p:nvPr/>
          </p:nvSpPr>
          <p:spPr>
            <a:xfrm>
              <a:off x="2308147" y="4969103"/>
              <a:ext cx="729025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Avvecklingsreserven är i dagsläget tillräcklig för att täcka våra åtaganden mot personal, Skatteverket och leverantörer om verksamheten skulle avvecklas.</a:t>
              </a:r>
            </a:p>
            <a:p>
              <a:r>
                <a:rPr lang="sv-SE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Likviditetsreserven får endast användas vid akut situation.</a:t>
              </a:r>
            </a:p>
          </p:txBody>
        </p:sp>
      </p:grp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AA3ABCC-FEC5-7448-574D-AECB06AAA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82645"/>
              </p:ext>
            </p:extLst>
          </p:nvPr>
        </p:nvGraphicFramePr>
        <p:xfrm>
          <a:off x="2765817" y="2259203"/>
          <a:ext cx="6811319" cy="2348892"/>
        </p:xfrm>
        <a:graphic>
          <a:graphicData uri="http://schemas.openxmlformats.org/drawingml/2006/table">
            <a:tbl>
              <a:tblPr firstRow="1" firstCol="1" bandRow="1"/>
              <a:tblGrid>
                <a:gridCol w="2200711">
                  <a:extLst>
                    <a:ext uri="{9D8B030D-6E8A-4147-A177-3AD203B41FA5}">
                      <a16:colId xmlns:a16="http://schemas.microsoft.com/office/drawing/2014/main" val="3997364895"/>
                    </a:ext>
                  </a:extLst>
                </a:gridCol>
                <a:gridCol w="1390470">
                  <a:extLst>
                    <a:ext uri="{9D8B030D-6E8A-4147-A177-3AD203B41FA5}">
                      <a16:colId xmlns:a16="http://schemas.microsoft.com/office/drawing/2014/main" val="4215915197"/>
                    </a:ext>
                  </a:extLst>
                </a:gridCol>
                <a:gridCol w="1877940">
                  <a:extLst>
                    <a:ext uri="{9D8B030D-6E8A-4147-A177-3AD203B41FA5}">
                      <a16:colId xmlns:a16="http://schemas.microsoft.com/office/drawing/2014/main" val="252784752"/>
                    </a:ext>
                  </a:extLst>
                </a:gridCol>
                <a:gridCol w="1342198">
                  <a:extLst>
                    <a:ext uri="{9D8B030D-6E8A-4147-A177-3AD203B41FA5}">
                      <a16:colId xmlns:a16="http://schemas.microsoft.com/office/drawing/2014/main" val="1308780694"/>
                    </a:ext>
                  </a:extLst>
                </a:gridCol>
              </a:tblGrid>
              <a:tr h="939558">
                <a:tc>
                  <a:txBody>
                    <a:bodyPr/>
                    <a:lstStyle/>
                    <a:p>
                      <a:r>
                        <a:rPr lang="sv-S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Ändamålsbestämda medel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2022-12-31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Årets förändring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2023-12-31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17126"/>
                  </a:ext>
                </a:extLst>
              </a:tr>
              <a:tr h="469778">
                <a:tc>
                  <a:txBody>
                    <a:bodyPr/>
                    <a:lstStyle/>
                    <a:p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Avvecklingsreserv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1 000 000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969278"/>
                  </a:ext>
                </a:extLst>
              </a:tr>
              <a:tr h="469778">
                <a:tc>
                  <a:txBody>
                    <a:bodyPr/>
                    <a:lstStyle/>
                    <a:p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Likviditetsreserv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19049"/>
                  </a:ext>
                </a:extLst>
              </a:tr>
              <a:tr h="469778">
                <a:tc>
                  <a:txBody>
                    <a:bodyPr/>
                    <a:lstStyle/>
                    <a:p>
                      <a:r>
                        <a:rPr lang="sv-S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Summa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1 000 000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300 000</a:t>
                      </a:r>
                      <a:endParaRPr lang="sv-S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1 000 000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16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94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D8F1220-C7CC-E74B-94C2-F1B38330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257AFF5-4CA0-C741-A763-B10AD150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E2EF5F1-B1D8-11F6-DC87-385D36671FE7}"/>
              </a:ext>
            </a:extLst>
          </p:cNvPr>
          <p:cNvSpPr/>
          <p:nvPr/>
        </p:nvSpPr>
        <p:spPr>
          <a:xfrm>
            <a:off x="2752979" y="613611"/>
            <a:ext cx="4278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Översikt, Jan-Mars 2024</a:t>
            </a:r>
          </a:p>
          <a:p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179B94FD-D752-D68A-281D-EA9B5D50D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09404"/>
              </p:ext>
            </p:extLst>
          </p:nvPr>
        </p:nvGraphicFramePr>
        <p:xfrm>
          <a:off x="1608454" y="1567718"/>
          <a:ext cx="8506653" cy="2993708"/>
        </p:xfrm>
        <a:graphic>
          <a:graphicData uri="http://schemas.openxmlformats.org/drawingml/2006/table">
            <a:tbl>
              <a:tblPr firstRow="1" firstCol="1" bandRow="1"/>
              <a:tblGrid>
                <a:gridCol w="1951355">
                  <a:extLst>
                    <a:ext uri="{9D8B030D-6E8A-4147-A177-3AD203B41FA5}">
                      <a16:colId xmlns:a16="http://schemas.microsoft.com/office/drawing/2014/main" val="1126528717"/>
                    </a:ext>
                  </a:extLst>
                </a:gridCol>
                <a:gridCol w="989330">
                  <a:extLst>
                    <a:ext uri="{9D8B030D-6E8A-4147-A177-3AD203B41FA5}">
                      <a16:colId xmlns:a16="http://schemas.microsoft.com/office/drawing/2014/main" val="1968464618"/>
                    </a:ext>
                  </a:extLst>
                </a:gridCol>
                <a:gridCol w="1008752">
                  <a:extLst>
                    <a:ext uri="{9D8B030D-6E8A-4147-A177-3AD203B41FA5}">
                      <a16:colId xmlns:a16="http://schemas.microsoft.com/office/drawing/2014/main" val="544500180"/>
                    </a:ext>
                  </a:extLst>
                </a:gridCol>
                <a:gridCol w="992372">
                  <a:extLst>
                    <a:ext uri="{9D8B030D-6E8A-4147-A177-3AD203B41FA5}">
                      <a16:colId xmlns:a16="http://schemas.microsoft.com/office/drawing/2014/main" val="1803775122"/>
                    </a:ext>
                  </a:extLst>
                </a:gridCol>
                <a:gridCol w="1027814">
                  <a:extLst>
                    <a:ext uri="{9D8B030D-6E8A-4147-A177-3AD203B41FA5}">
                      <a16:colId xmlns:a16="http://schemas.microsoft.com/office/drawing/2014/main" val="23049981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2350780900"/>
                    </a:ext>
                  </a:extLst>
                </a:gridCol>
                <a:gridCol w="1473774">
                  <a:extLst>
                    <a:ext uri="{9D8B030D-6E8A-4147-A177-3AD203B41FA5}">
                      <a16:colId xmlns:a16="http://schemas.microsoft.com/office/drawing/2014/main" val="3501364664"/>
                    </a:ext>
                  </a:extLst>
                </a:gridCol>
              </a:tblGrid>
              <a:tr h="593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Januari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Februari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Totalt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Jmf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Budget</a:t>
                      </a:r>
                      <a:br>
                        <a:rPr lang="sv-SE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sv-SE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(periodiserad)</a:t>
                      </a:r>
                      <a:endParaRPr lang="sv-S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35336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Nettoomsättning</a:t>
                      </a:r>
                      <a:endParaRPr lang="sv-S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161 860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156 343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162 323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480 526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470 160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479 000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50772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Egna gåvor</a:t>
                      </a:r>
                      <a:endParaRPr lang="sv-S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158 588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146 551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135 314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440 453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328 918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338 000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680787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Rörelsens kostnader</a:t>
                      </a:r>
                      <a:endParaRPr lang="sv-S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-229 937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-273 889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-397 941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i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-901 766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0" i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-583 954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-775 696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933500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Rörelseresultat</a:t>
                      </a:r>
                      <a:endParaRPr lang="sv-SE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90 511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29 005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-100 303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19 213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215 123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41 304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60987"/>
                  </a:ext>
                </a:extLst>
              </a:tr>
            </a:tbl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8F036098-A90E-C3C6-C036-B8AEFE206589}"/>
              </a:ext>
            </a:extLst>
          </p:cNvPr>
          <p:cNvSpPr txBox="1"/>
          <p:nvPr/>
        </p:nvSpPr>
        <p:spPr>
          <a:xfrm>
            <a:off x="2194560" y="4826442"/>
            <a:ext cx="745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 Boken har minskat med -25% i volym under kvartal 1…</a:t>
            </a:r>
          </a:p>
        </p:txBody>
      </p:sp>
    </p:spTree>
    <p:extLst>
      <p:ext uri="{BB962C8B-B14F-4D97-AF65-F5344CB8AC3E}">
        <p14:creationId xmlns:p14="http://schemas.microsoft.com/office/powerpoint/2010/main" val="181381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A6E0B79-3257-6B41-875F-EF80DE41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761017D-898D-F94F-9189-C3DD60DF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ubrik 7">
            <a:extLst>
              <a:ext uri="{FF2B5EF4-FFF2-40B4-BE49-F238E27FC236}">
                <a16:creationId xmlns:a16="http://schemas.microsoft.com/office/drawing/2014/main" id="{9AB55533-B526-0EFE-19E9-A8197AE3BC00}"/>
              </a:ext>
            </a:extLst>
          </p:cNvPr>
          <p:cNvSpPr txBox="1">
            <a:spLocks/>
          </p:cNvSpPr>
          <p:nvPr/>
        </p:nvSpPr>
        <p:spPr>
          <a:xfrm>
            <a:off x="2745326" y="1152909"/>
            <a:ext cx="5852870" cy="2646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11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sv-SE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ubrik 7">
            <a:extLst>
              <a:ext uri="{FF2B5EF4-FFF2-40B4-BE49-F238E27FC236}">
                <a16:creationId xmlns:a16="http://schemas.microsoft.com/office/drawing/2014/main" id="{4464283E-CB59-2CEF-6C82-34190EFBAFF6}"/>
              </a:ext>
            </a:extLst>
          </p:cNvPr>
          <p:cNvSpPr txBox="1">
            <a:spLocks/>
          </p:cNvSpPr>
          <p:nvPr/>
        </p:nvSpPr>
        <p:spPr>
          <a:xfrm>
            <a:off x="2765819" y="456420"/>
            <a:ext cx="6853749" cy="7155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11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Ekonomiskt fokus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A334A6-8140-01CB-E8CB-C9864DACEF9C}"/>
              </a:ext>
            </a:extLst>
          </p:cNvPr>
          <p:cNvSpPr txBox="1"/>
          <p:nvPr/>
        </p:nvSpPr>
        <p:spPr>
          <a:xfrm>
            <a:off x="3130084" y="1152909"/>
            <a:ext cx="5468112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Likviditet, Kassaflöde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Kundfordringar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Optimering, Lager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Inköp i rätt tid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Volym vs kostnad/enhet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Tätt samarbete med FRLK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Tidsplan för nya/reviderade utgåvor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Eventuella prisjusteringar m a </a:t>
            </a:r>
            <a:r>
              <a:rPr lang="sv-S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kostnadshöjningar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D0CA949-D2A2-1280-9182-EEC36E6FC4D7}"/>
              </a:ext>
            </a:extLst>
          </p:cNvPr>
          <p:cNvSpPr txBox="1"/>
          <p:nvPr/>
        </p:nvSpPr>
        <p:spPr>
          <a:xfrm>
            <a:off x="3043989" y="4884821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Väsentliga händelser efter räkenskapsårets slut</a:t>
            </a:r>
            <a:endParaRPr lang="sv-SE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 i Sverige har under januari 2024 beslutat att skicka ett internationellt bidrag för räkenskapsåret 2023. Utbetalning om </a:t>
            </a:r>
            <a:r>
              <a:rPr lang="sv-SE" sz="18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65 000 kr </a:t>
            </a:r>
            <a:r>
              <a:rPr lang="sv-SE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 skett under 1 kvartalet 2024.</a:t>
            </a:r>
            <a:endParaRPr lang="sv-SE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0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3F7D77-B217-7C4D-9379-43AAEC4A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F2A2D0B-5FE7-824C-9C23-29F3ABEE99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5888" y="1952488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1D76BE-4930-61F4-3845-CEBBAD3039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5888" y="1026013"/>
          <a:ext cx="79200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610FD91-E5A0-6371-A32A-EFE14F9E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9285" y="6135708"/>
            <a:ext cx="7030274" cy="365125"/>
          </a:xfrm>
        </p:spPr>
        <p:txBody>
          <a:bodyPr/>
          <a:lstStyle/>
          <a:p>
            <a:r>
              <a:rPr lang="en-US" dirty="0" err="1"/>
              <a:t>Landsmötet</a:t>
            </a:r>
            <a:r>
              <a:rPr lang="en-US" dirty="0"/>
              <a:t> 2023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B778724-44AA-3609-4511-289E72E500F3}"/>
              </a:ext>
            </a:extLst>
          </p:cNvPr>
          <p:cNvSpPr txBox="1"/>
          <p:nvPr/>
        </p:nvSpPr>
        <p:spPr>
          <a:xfrm>
            <a:off x="8927432" y="553453"/>
            <a:ext cx="24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Total omsättning </a:t>
            </a:r>
          </a:p>
          <a:p>
            <a:pPr algn="ctr"/>
            <a:r>
              <a:rPr lang="sv-SE" b="1" dirty="0"/>
              <a:t>2,8-3,1 MSEK</a:t>
            </a:r>
          </a:p>
        </p:txBody>
      </p:sp>
    </p:spTree>
    <p:extLst>
      <p:ext uri="{BB962C8B-B14F-4D97-AF65-F5344CB8AC3E}">
        <p14:creationId xmlns:p14="http://schemas.microsoft.com/office/powerpoint/2010/main" val="363719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0F7C9F1-C138-7E45-8694-1FDD5FBF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988F3FB-4E7F-AB30-4241-36242FF0A1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5888" y="1026013"/>
          <a:ext cx="79200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E6F25F4-1D88-764B-4661-A4D3045D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9285" y="6135708"/>
            <a:ext cx="7030274" cy="365125"/>
          </a:xfrm>
        </p:spPr>
        <p:txBody>
          <a:bodyPr/>
          <a:lstStyle/>
          <a:p>
            <a:r>
              <a:rPr lang="en-US" dirty="0" err="1"/>
              <a:t>Landsmötet</a:t>
            </a:r>
            <a:r>
              <a:rPr lang="en-US" dirty="0"/>
              <a:t> 2023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D796640-F921-5810-20D5-BAFF0C748D78}"/>
              </a:ext>
            </a:extLst>
          </p:cNvPr>
          <p:cNvSpPr txBox="1"/>
          <p:nvPr/>
        </p:nvSpPr>
        <p:spPr>
          <a:xfrm>
            <a:off x="8927432" y="553453"/>
            <a:ext cx="249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Totala kostnader </a:t>
            </a:r>
          </a:p>
          <a:p>
            <a:pPr algn="ctr"/>
            <a:r>
              <a:rPr lang="sv-SE" b="1" dirty="0"/>
              <a:t>2,8-3,1 MSEK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0382824-8368-DA4D-9450-3A7B7D88CBC4}"/>
              </a:ext>
            </a:extLst>
          </p:cNvPr>
          <p:cNvSpPr txBox="1"/>
          <p:nvPr/>
        </p:nvSpPr>
        <p:spPr>
          <a:xfrm>
            <a:off x="2147777" y="5433237"/>
            <a:ext cx="9270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Fråga: Vad används hattpengarna till??</a:t>
            </a:r>
          </a:p>
          <a:p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Svar: Hattpengarna används att driva Servicekontoret.</a:t>
            </a:r>
          </a:p>
        </p:txBody>
      </p:sp>
    </p:spTree>
    <p:extLst>
      <p:ext uri="{BB962C8B-B14F-4D97-AF65-F5344CB8AC3E}">
        <p14:creationId xmlns:p14="http://schemas.microsoft.com/office/powerpoint/2010/main" val="380339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B28BB48-CEA8-7B3C-2A38-E0E80ECF9BAD}"/>
              </a:ext>
            </a:extLst>
          </p:cNvPr>
          <p:cNvSpPr/>
          <p:nvPr/>
        </p:nvSpPr>
        <p:spPr>
          <a:xfrm>
            <a:off x="3669388" y="4417524"/>
            <a:ext cx="1296000" cy="576000"/>
          </a:xfrm>
          <a:prstGeom prst="rect">
            <a:avLst/>
          </a:prstGeom>
          <a:solidFill>
            <a:srgbClr val="00B0F0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 STYRELSE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BFD4908-DF67-EE98-6C8D-A9911D3D4A75}"/>
              </a:ext>
            </a:extLst>
          </p:cNvPr>
          <p:cNvSpPr/>
          <p:nvPr/>
        </p:nvSpPr>
        <p:spPr>
          <a:xfrm>
            <a:off x="3669388" y="5390224"/>
            <a:ext cx="1296000" cy="576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 SERVICEKONTOR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A959561-CCCA-B248-8983-24581084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Landsmötet</a:t>
            </a:r>
            <a:r>
              <a:rPr lang="en-US" dirty="0"/>
              <a:t> 2023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D3208B9-6333-7A40-9EA5-6B1A5144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riangel 5">
            <a:extLst>
              <a:ext uri="{FF2B5EF4-FFF2-40B4-BE49-F238E27FC236}">
                <a16:creationId xmlns:a16="http://schemas.microsoft.com/office/drawing/2014/main" id="{A4059EC8-4C35-2D4C-980B-052BA4F2466F}"/>
              </a:ext>
            </a:extLst>
          </p:cNvPr>
          <p:cNvSpPr>
            <a:spLocks noChangeAspect="1"/>
          </p:cNvSpPr>
          <p:nvPr/>
        </p:nvSpPr>
        <p:spPr>
          <a:xfrm rot="10800000">
            <a:off x="4145694" y="966969"/>
            <a:ext cx="4599564" cy="4860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9E21A8B-E792-3A49-98E8-CE514EB62F97}"/>
              </a:ext>
            </a:extLst>
          </p:cNvPr>
          <p:cNvSpPr txBox="1"/>
          <p:nvPr/>
        </p:nvSpPr>
        <p:spPr>
          <a:xfrm>
            <a:off x="5754084" y="1205765"/>
            <a:ext cx="140455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GRUPPER</a:t>
            </a:r>
            <a:endParaRPr lang="sv-S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KRETSAR</a:t>
            </a:r>
          </a:p>
          <a:p>
            <a:pPr algn="ctr"/>
            <a:endParaRPr lang="sv-S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  <a:p>
            <a:pPr algn="ctr"/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KONFERENS</a:t>
            </a:r>
          </a:p>
          <a:p>
            <a:pPr algn="ctr"/>
            <a:endParaRPr lang="sv-S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FÖRTROENDE</a:t>
            </a:r>
          </a:p>
          <a:p>
            <a:pPr algn="ctr"/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RÅD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721B9D3-4E2E-7F41-B132-D1EF12E63E65}"/>
              </a:ext>
            </a:extLst>
          </p:cNvPr>
          <p:cNvSpPr/>
          <p:nvPr/>
        </p:nvSpPr>
        <p:spPr>
          <a:xfrm>
            <a:off x="4928840" y="4903874"/>
            <a:ext cx="1296000" cy="576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IDEELLA</a:t>
            </a:r>
          </a:p>
          <a:p>
            <a:pPr algn="ctr"/>
            <a:r>
              <a:rPr lang="sv-S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FÖRENINGEN</a:t>
            </a:r>
          </a:p>
          <a:p>
            <a:pPr algn="ctr"/>
            <a:r>
              <a:rPr lang="sv-S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 I SVERIGE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3F2CE33-970E-0B44-96C7-C2D407093267}"/>
              </a:ext>
            </a:extLst>
          </p:cNvPr>
          <p:cNvSpPr/>
          <p:nvPr/>
        </p:nvSpPr>
        <p:spPr>
          <a:xfrm>
            <a:off x="6688273" y="4903874"/>
            <a:ext cx="1296000" cy="57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BULLETINEN</a:t>
            </a:r>
          </a:p>
        </p:txBody>
      </p:sp>
    </p:spTree>
    <p:extLst>
      <p:ext uri="{BB962C8B-B14F-4D97-AF65-F5344CB8AC3E}">
        <p14:creationId xmlns:p14="http://schemas.microsoft.com/office/powerpoint/2010/main" val="31288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3DD7677-9E32-1EB9-78D1-F366CF4F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Servicekonferensen 2022 | Inga-Britt, 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B3A5545-2974-8771-A318-4C4A495F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5500105-50ED-342C-7016-3D638BDA869E}"/>
              </a:ext>
            </a:extLst>
          </p:cNvPr>
          <p:cNvSpPr txBox="1"/>
          <p:nvPr/>
        </p:nvSpPr>
        <p:spPr>
          <a:xfrm>
            <a:off x="3147237" y="397609"/>
            <a:ext cx="727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Litteraturförsäljning – Analys/Reflektion?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6B996F6-CF80-515E-4C77-38DFEC053A30}"/>
              </a:ext>
            </a:extLst>
          </p:cNvPr>
          <p:cNvSpPr txBox="1"/>
          <p:nvPr/>
        </p:nvSpPr>
        <p:spPr>
          <a:xfrm>
            <a:off x="3147237" y="1081445"/>
            <a:ext cx="64539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5 största titlarna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b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 Boken, Tolv steg &amp; Tolv traditioner, Dagliga reflektioner, Leva Nykter, Stora Boken - Pocketversionen, som är riktade till </a:t>
            </a:r>
            <a:r>
              <a:rPr lang="sv-S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TILLFRISKNANDE, </a:t>
            </a:r>
            <a:r>
              <a:rPr lang="sv-SE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står för 93% av intäkterna.</a:t>
            </a:r>
            <a:br>
              <a:rPr lang="sv-SE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20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6 minsta titlarna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b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Vårt stora ansvar, Hjärtats språk, AA blir myndigt, För det vidare, Dr. Bob och de andra föregångarna, AA:s historia i Sverige, som är riktade till </a:t>
            </a:r>
            <a:r>
              <a:rPr lang="sv-S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GEMENSKAP och SERVICE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2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står för 4 % av intäkterna.</a:t>
            </a:r>
          </a:p>
          <a:p>
            <a:endParaRPr lang="sv-S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VAD BEROR DET PÅ???</a:t>
            </a:r>
          </a:p>
          <a:p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Vad kan vi göra? </a:t>
            </a:r>
            <a:r>
              <a:rPr lang="sv-SE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50% rabatt under 2024</a:t>
            </a:r>
          </a:p>
        </p:txBody>
      </p:sp>
    </p:spTree>
    <p:extLst>
      <p:ext uri="{BB962C8B-B14F-4D97-AF65-F5344CB8AC3E}">
        <p14:creationId xmlns:p14="http://schemas.microsoft.com/office/powerpoint/2010/main" val="217774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FF837B4-2980-26F2-6C10-9444684E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Landsmötet</a:t>
            </a:r>
            <a:r>
              <a:rPr lang="en-US" dirty="0"/>
              <a:t> 2023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F086E0-70D0-319F-052C-A8F82475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608A491-5E1F-E267-028D-5A1716DA8618}"/>
              </a:ext>
            </a:extLst>
          </p:cNvPr>
          <p:cNvSpPr txBox="1"/>
          <p:nvPr/>
        </p:nvSpPr>
        <p:spPr>
          <a:xfrm>
            <a:off x="3474322" y="650480"/>
            <a:ext cx="5980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 dirty="0">
                <a:solidFill>
                  <a:srgbClr val="7030A0"/>
                </a:solidFill>
                <a:latin typeface="Comic Sans MS" panose="030F0702030302020204" pitchFamily="66" charset="0"/>
              </a:rPr>
              <a:t>Frågor</a:t>
            </a:r>
            <a:r>
              <a:rPr lang="sv-SE" sz="9600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99D7E90-DC72-04B4-38AD-888A761955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813" y="2925080"/>
            <a:ext cx="4673597" cy="2539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12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A292603-000D-F144-8DB3-76C0AA01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3C0E98-A6BC-2740-9D2A-9332E0CB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1354C54-B0CB-30EA-41D8-7F42270BB793}"/>
              </a:ext>
            </a:extLst>
          </p:cNvPr>
          <p:cNvSpPr txBox="1"/>
          <p:nvPr/>
        </p:nvSpPr>
        <p:spPr>
          <a:xfrm>
            <a:off x="3593592" y="1682496"/>
            <a:ext cx="5980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0" b="1" dirty="0">
                <a:solidFill>
                  <a:srgbClr val="7030A0"/>
                </a:solidFill>
              </a:rPr>
              <a:t>Tack!! </a:t>
            </a:r>
          </a:p>
        </p:txBody>
      </p:sp>
    </p:spTree>
    <p:extLst>
      <p:ext uri="{BB962C8B-B14F-4D97-AF65-F5344CB8AC3E}">
        <p14:creationId xmlns:p14="http://schemas.microsoft.com/office/powerpoint/2010/main" val="32725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6CEB3F6-060C-9743-884F-4D1F7D6A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F166552-F27E-6940-A8A7-57E5949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9876307-8595-9649-8B28-1A36B8623D78}"/>
              </a:ext>
            </a:extLst>
          </p:cNvPr>
          <p:cNvSpPr txBox="1">
            <a:spLocks noChangeAspect="1"/>
          </p:cNvSpPr>
          <p:nvPr/>
        </p:nvSpPr>
        <p:spPr>
          <a:xfrm>
            <a:off x="3216363" y="1961327"/>
            <a:ext cx="6480000" cy="286232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sv-S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Arial" panose="020B0604020202020204" pitchFamily="34" charset="0"/>
            </a:endParaRPr>
          </a:p>
          <a:p>
            <a:pPr algn="ctr"/>
            <a:r>
              <a:rPr lang="sv-S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IDEELLA FÖRENINGEN</a:t>
            </a:r>
          </a:p>
          <a:p>
            <a:pPr algn="ctr"/>
            <a:r>
              <a:rPr lang="sv-S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 I SVERIGE</a:t>
            </a:r>
          </a:p>
          <a:p>
            <a:pPr algn="ctr"/>
            <a:r>
              <a:rPr lang="sv-S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Föreningen består av samtliga</a:t>
            </a:r>
          </a:p>
          <a:p>
            <a:pPr algn="ctr"/>
            <a:r>
              <a:rPr lang="sv-S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medlemmar i Förtroenderådet</a:t>
            </a:r>
          </a:p>
          <a:p>
            <a:pPr algn="ctr"/>
            <a:r>
              <a:rPr lang="sv-S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 Styrelsen för AA i Sverige</a:t>
            </a:r>
          </a:p>
          <a:p>
            <a:pPr algn="ctr"/>
            <a:endParaRPr lang="sv-S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4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49A34BA-6A2C-2247-8EAD-13DC8195D313}"/>
              </a:ext>
            </a:extLst>
          </p:cNvPr>
          <p:cNvSpPr/>
          <p:nvPr/>
        </p:nvSpPr>
        <p:spPr>
          <a:xfrm>
            <a:off x="3494155" y="902907"/>
            <a:ext cx="67567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>
              <a:spcAft>
                <a:spcPts val="1200"/>
              </a:spcAft>
            </a:pPr>
            <a:r>
              <a:rPr lang="sv-S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Styrelsen för Ideella föreningen AA i Sverige </a:t>
            </a:r>
          </a:p>
          <a:p>
            <a:pPr marL="3111500" indent="-219075">
              <a:buFont typeface="Wingdings" pitchFamily="2" charset="2"/>
              <a:buChar char="§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 till fem ledamöter på högst fyra år</a:t>
            </a:r>
          </a:p>
          <a:p>
            <a:pPr marL="3111500" indent="-219075">
              <a:buFont typeface="Wingdings" pitchFamily="2" charset="2"/>
              <a:buChar char="§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två suppleanter på högst två år</a:t>
            </a:r>
          </a:p>
          <a:p>
            <a:pPr marL="3111500" indent="-219075">
              <a:buFont typeface="Wingdings" pitchFamily="2" charset="2"/>
              <a:buChar char="§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Ordförande skall vara medlem av FR</a:t>
            </a:r>
          </a:p>
          <a:p>
            <a:pPr marL="3111500" indent="-219075">
              <a:buFont typeface="Wingdings" pitchFamily="2" charset="2"/>
              <a:buChar char="§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Övriga får inte vara medlem av FR</a:t>
            </a:r>
          </a:p>
          <a:p>
            <a:pPr marL="2892425"/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92425"/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Styrelsen utser inom sig </a:t>
            </a:r>
          </a:p>
          <a:p>
            <a:pPr marL="3178175" indent="-285750">
              <a:buFont typeface="Wingdings" pitchFamily="2" charset="2"/>
              <a:buChar char="§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Vice ordförande</a:t>
            </a:r>
          </a:p>
          <a:p>
            <a:pPr marL="3178175" indent="-285750">
              <a:buFont typeface="Wingdings" pitchFamily="2" charset="2"/>
              <a:buChar char="§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Driftsansvarig</a:t>
            </a:r>
          </a:p>
          <a:p>
            <a:pPr marL="3178175" indent="-285750">
              <a:buFont typeface="Wingdings" pitchFamily="2" charset="2"/>
              <a:buChar char="§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Ekonomiansvarig</a:t>
            </a:r>
          </a:p>
          <a:p>
            <a:pPr marL="3178175" indent="-285750">
              <a:buFont typeface="Wingdings" pitchFamily="2" charset="2"/>
              <a:buChar char="§"/>
            </a:pP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3">
              <a:spcAft>
                <a:spcPts val="12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Ledamot i styrelsen är inte anonym gentemot stat och myndigheter, då styrelsen gör sådant som man inte kan vara anonym för att göra.</a:t>
            </a:r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32E3E8F-D1BE-6348-AC19-EEF576D2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834" y="1605896"/>
            <a:ext cx="3810000" cy="1981200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4E14E24-06B5-3142-9A8C-4219C132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AB9E762-60EE-3B46-B9D2-3F0B97D4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8F64C4D-B0DD-1840-85A6-96705951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9F83668-FD95-204A-B63C-67658B5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CD56B8-707C-674A-9002-B4F484523819}"/>
              </a:ext>
            </a:extLst>
          </p:cNvPr>
          <p:cNvSpPr/>
          <p:nvPr/>
        </p:nvSpPr>
        <p:spPr>
          <a:xfrm>
            <a:off x="3134957" y="867448"/>
            <a:ext cx="6480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Föreningens ändamål </a:t>
            </a:r>
            <a:endParaRPr lang="sv-S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indent="-180340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Föreningen har till syfte</a:t>
            </a:r>
          </a:p>
          <a:p>
            <a:pPr marL="582613" indent="-395288"/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	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föra AA:s budskap vidare</a:t>
            </a:r>
          </a:p>
          <a:p>
            <a:pPr marL="582613" indent="-395288"/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	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överensstämmelse med AA:s Tolv Traditioner bistå̊ traditionsenliga AA-grupper med deras etablering och bestånd</a:t>
            </a:r>
          </a:p>
          <a:p>
            <a:pPr marL="582613" indent="-395288"/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	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för AA-gruppernas räkning göra rörelsen känd för alla och </a:t>
            </a:r>
          </a:p>
          <a:p>
            <a:pPr marL="582613" indent="-395288"/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 	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inför allmänhet och myndigheter företräda den svenska AA-rörelsen </a:t>
            </a:r>
          </a:p>
          <a:p>
            <a:pPr marL="11113" indent="-11113"/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3" indent="-11113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Förtroenderådet har gett styrelsen riktlinjer för hur förvaltningen skall ske, godkänner förvaltningen vid föreningsstämman och presenterar denna vid Servicekonferensen. </a:t>
            </a:r>
          </a:p>
        </p:txBody>
      </p:sp>
    </p:spTree>
    <p:extLst>
      <p:ext uri="{BB962C8B-B14F-4D97-AF65-F5344CB8AC3E}">
        <p14:creationId xmlns:p14="http://schemas.microsoft.com/office/powerpoint/2010/main" val="29269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F7DF4D1-6B5E-CA42-B86F-60090220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5D701C5-6564-D448-BF12-7502E0C9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BDB5601-8FF3-E14E-906B-B8C9290F3F8F}"/>
              </a:ext>
            </a:extLst>
          </p:cNvPr>
          <p:cNvSpPr txBox="1"/>
          <p:nvPr/>
        </p:nvSpPr>
        <p:spPr>
          <a:xfrm>
            <a:off x="4072860" y="1997064"/>
            <a:ext cx="47612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ÅRSREDOVISNING 2023</a:t>
            </a:r>
          </a:p>
          <a:p>
            <a:pPr algn="ctr"/>
            <a:endParaRPr lang="sv-SE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</a:t>
            </a:r>
          </a:p>
          <a:p>
            <a:pPr algn="ctr"/>
            <a:endParaRPr lang="sv-SE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Ideella föreningen AA i Sverige</a:t>
            </a:r>
          </a:p>
          <a:p>
            <a:pPr algn="ctr"/>
            <a:r>
              <a:rPr lang="sv-S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Org.nr</a:t>
            </a:r>
            <a:r>
              <a:rPr lang="sv-S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802012-6614</a:t>
            </a:r>
          </a:p>
        </p:txBody>
      </p:sp>
    </p:spTree>
    <p:extLst>
      <p:ext uri="{BB962C8B-B14F-4D97-AF65-F5344CB8AC3E}">
        <p14:creationId xmlns:p14="http://schemas.microsoft.com/office/powerpoint/2010/main" val="36754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A2E2410-F481-E047-8DC7-23DD7007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C7663B0-773D-EF4E-8AE2-D7E6A2EA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8A99E42-D669-8346-A89D-82F48D947FE0}"/>
              </a:ext>
            </a:extLst>
          </p:cNvPr>
          <p:cNvSpPr/>
          <p:nvPr/>
        </p:nvSpPr>
        <p:spPr>
          <a:xfrm>
            <a:off x="3397050" y="1935130"/>
            <a:ext cx="48767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indent="-11113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 i Sverige finansieras uteslutande av gåvor från medlemmarna (hattpengar och bidrag) samt överskottet från försäljningen av AA-litteratur och Bulletinen. </a:t>
            </a:r>
          </a:p>
          <a:p>
            <a:pPr marL="11113" indent="-11113"/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3" indent="-11113"/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Kostnaderna består av aktiviteter för att föra budskapet vidare (Central service) och för drift av Servicekontoret.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8042A44-891F-A94E-AF0B-0F9CEFC0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295" t="10023" r="9884" b="11683"/>
          <a:stretch/>
        </p:blipFill>
        <p:spPr>
          <a:xfrm>
            <a:off x="6893485" y="4470402"/>
            <a:ext cx="1749200" cy="1221684"/>
          </a:xfrm>
          <a:prstGeom prst="rect">
            <a:avLst/>
          </a:prstGeom>
        </p:spPr>
      </p:pic>
      <p:grpSp>
        <p:nvGrpSpPr>
          <p:cNvPr id="6" name="Grupp 5">
            <a:extLst>
              <a:ext uri="{FF2B5EF4-FFF2-40B4-BE49-F238E27FC236}">
                <a16:creationId xmlns:a16="http://schemas.microsoft.com/office/drawing/2014/main" id="{A21DAA81-8C41-3842-9740-238983EE6D08}"/>
              </a:ext>
            </a:extLst>
          </p:cNvPr>
          <p:cNvGrpSpPr/>
          <p:nvPr/>
        </p:nvGrpSpPr>
        <p:grpSpPr>
          <a:xfrm>
            <a:off x="8627148" y="1886134"/>
            <a:ext cx="1840572" cy="1517201"/>
            <a:chOff x="3810099" y="341206"/>
            <a:chExt cx="3068460" cy="2529361"/>
          </a:xfrm>
        </p:grpSpPr>
        <p:pic>
          <p:nvPicPr>
            <p:cNvPr id="7" name="Bildobjekt 6" descr="En bild som visar karta&#10;&#10;Automatiskt genererad beskrivning">
              <a:extLst>
                <a:ext uri="{FF2B5EF4-FFF2-40B4-BE49-F238E27FC236}">
                  <a16:creationId xmlns:a16="http://schemas.microsoft.com/office/drawing/2014/main" id="{88C6C4CA-F5B8-4F4D-951E-7DFE849BB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0715" y="561702"/>
              <a:ext cx="1387844" cy="1976360"/>
            </a:xfrm>
            <a:prstGeom prst="rect">
              <a:avLst/>
            </a:prstGeom>
          </p:spPr>
        </p:pic>
        <p:pic>
          <p:nvPicPr>
            <p:cNvPr id="8" name="Bildobjekt 7" descr="En bild som visar text&#10;&#10;Automatiskt genererad beskrivning">
              <a:extLst>
                <a:ext uri="{FF2B5EF4-FFF2-40B4-BE49-F238E27FC236}">
                  <a16:creationId xmlns:a16="http://schemas.microsoft.com/office/drawing/2014/main" id="{83F07A19-2445-9E44-8F4F-5D0E8CFF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9286" y="341206"/>
              <a:ext cx="1742811" cy="2293172"/>
            </a:xfrm>
            <a:prstGeom prst="rect">
              <a:avLst/>
            </a:prstGeom>
          </p:spPr>
        </p:pic>
        <p:pic>
          <p:nvPicPr>
            <p:cNvPr id="9" name="Bildobjekt 8" descr="En bild som visar text&#10;&#10;Automatiskt genererad beskrivning">
              <a:extLst>
                <a:ext uri="{FF2B5EF4-FFF2-40B4-BE49-F238E27FC236}">
                  <a16:creationId xmlns:a16="http://schemas.microsoft.com/office/drawing/2014/main" id="{645D58A9-FC3B-9A49-84FD-0EAC070A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00000">
              <a:off x="3810099" y="445945"/>
              <a:ext cx="1398375" cy="2069964"/>
            </a:xfrm>
            <a:prstGeom prst="rect">
              <a:avLst/>
            </a:prstGeom>
          </p:spPr>
        </p:pic>
        <p:pic>
          <p:nvPicPr>
            <p:cNvPr id="10" name="Bildobjekt 9" descr="En bild som visar text&#10;&#10;Automatiskt genererad beskrivning">
              <a:extLst>
                <a:ext uri="{FF2B5EF4-FFF2-40B4-BE49-F238E27FC236}">
                  <a16:creationId xmlns:a16="http://schemas.microsoft.com/office/drawing/2014/main" id="{D4FFD1B5-7202-DA47-BE67-95C3EA8FD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99414" y="1180415"/>
              <a:ext cx="1284513" cy="1690152"/>
            </a:xfrm>
            <a:prstGeom prst="rect">
              <a:avLst/>
            </a:prstGeom>
          </p:spPr>
        </p:pic>
      </p:grpSp>
      <p:pic>
        <p:nvPicPr>
          <p:cNvPr id="11" name="Bildobjekt 10" descr="En bild som visar mark, utomhus, stående, strand&#10;&#10;Automatiskt genererad beskrivning">
            <a:extLst>
              <a:ext uri="{FF2B5EF4-FFF2-40B4-BE49-F238E27FC236}">
                <a16:creationId xmlns:a16="http://schemas.microsoft.com/office/drawing/2014/main" id="{58112604-2E4A-2B43-95DD-0AB5D7BA4A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52" r="3078"/>
          <a:stretch/>
        </p:blipFill>
        <p:spPr>
          <a:xfrm>
            <a:off x="3753125" y="4487144"/>
            <a:ext cx="2862281" cy="11882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5205EBF-C057-814D-A78F-103A9D990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8467" y="591565"/>
            <a:ext cx="1828800" cy="1270000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1DE22245-9C50-1541-9684-DF8E80AE42F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8" b="7094"/>
          <a:stretch/>
        </p:blipFill>
        <p:spPr>
          <a:xfrm>
            <a:off x="8576154" y="3509773"/>
            <a:ext cx="1189207" cy="105270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D22264E-9AAC-A246-A9CF-A0725AF1442F}"/>
              </a:ext>
            </a:extLst>
          </p:cNvPr>
          <p:cNvSpPr txBox="1"/>
          <p:nvPr/>
        </p:nvSpPr>
        <p:spPr>
          <a:xfrm>
            <a:off x="10282989" y="46842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79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E272D24-7663-F34F-A060-51CD3705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0D35E14-F827-5542-A846-441AE23D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C94A96F-4067-844C-B52B-2E30103BA066}"/>
              </a:ext>
            </a:extLst>
          </p:cNvPr>
          <p:cNvSpPr/>
          <p:nvPr/>
        </p:nvSpPr>
        <p:spPr>
          <a:xfrm>
            <a:off x="2765819" y="5193787"/>
            <a:ext cx="729621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Totalt har 9 087 (8 361) böcker sålts. </a:t>
            </a:r>
          </a:p>
          <a:p>
            <a:pPr>
              <a:spcAft>
                <a:spcPts val="1200"/>
              </a:spcAft>
            </a:pPr>
            <a:r>
              <a:rPr lang="sv-SE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85 % av samtliga beställningar har gjorts via webbshopen. Det är ett fåtal som fortfarande ringer, mejlar eller skickar in sina order via brev. Övriga köp är hämtköp av grupper och privatpersoner.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E0EEE4-8EDA-8147-AF9C-8574BB887631}"/>
              </a:ext>
            </a:extLst>
          </p:cNvPr>
          <p:cNvSpPr/>
          <p:nvPr/>
        </p:nvSpPr>
        <p:spPr>
          <a:xfrm>
            <a:off x="2765097" y="851424"/>
            <a:ext cx="5945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Litteraturförsäljning 2023 (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Föregående år inom parentes)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B3505E2-DA9F-2D12-0560-AA7262C6A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63005"/>
              </p:ext>
            </p:extLst>
          </p:nvPr>
        </p:nvGraphicFramePr>
        <p:xfrm>
          <a:off x="2868792" y="1384231"/>
          <a:ext cx="6467713" cy="3714022"/>
        </p:xfrm>
        <a:graphic>
          <a:graphicData uri="http://schemas.openxmlformats.org/drawingml/2006/table">
            <a:tbl>
              <a:tblPr firstRow="1" firstCol="1" bandRow="1"/>
              <a:tblGrid>
                <a:gridCol w="1878392">
                  <a:extLst>
                    <a:ext uri="{9D8B030D-6E8A-4147-A177-3AD203B41FA5}">
                      <a16:colId xmlns:a16="http://schemas.microsoft.com/office/drawing/2014/main" val="2418048255"/>
                    </a:ext>
                  </a:extLst>
                </a:gridCol>
                <a:gridCol w="1529774">
                  <a:extLst>
                    <a:ext uri="{9D8B030D-6E8A-4147-A177-3AD203B41FA5}">
                      <a16:colId xmlns:a16="http://schemas.microsoft.com/office/drawing/2014/main" val="141876304"/>
                    </a:ext>
                  </a:extLst>
                </a:gridCol>
                <a:gridCol w="1764677">
                  <a:extLst>
                    <a:ext uri="{9D8B030D-6E8A-4147-A177-3AD203B41FA5}">
                      <a16:colId xmlns:a16="http://schemas.microsoft.com/office/drawing/2014/main" val="3880659833"/>
                    </a:ext>
                  </a:extLst>
                </a:gridCol>
                <a:gridCol w="1294870">
                  <a:extLst>
                    <a:ext uri="{9D8B030D-6E8A-4147-A177-3AD203B41FA5}">
                      <a16:colId xmlns:a16="http://schemas.microsoft.com/office/drawing/2014/main" val="1698418344"/>
                    </a:ext>
                  </a:extLst>
                </a:gridCol>
              </a:tblGrid>
              <a:tr h="364886"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Stora Boken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 4 060 (3 430)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Stora Boken ljud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4 (41)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783805"/>
                  </a:ext>
                </a:extLst>
              </a:tr>
              <a:tr h="364886"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Stora Boken pocket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731 (731)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Tolv &amp; Tolv ljud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26 (14)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790466"/>
                  </a:ext>
                </a:extLst>
              </a:tr>
              <a:tr h="364886"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Tolv &amp; Tolv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1 137 (1 054)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Leva Nykter ljud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7 (24)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224196"/>
                  </a:ext>
                </a:extLst>
              </a:tr>
              <a:tr h="364886"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Leva Nykter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1 130 (849)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Som Bill ser det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218 (251)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44985"/>
                  </a:ext>
                </a:extLst>
              </a:tr>
              <a:tr h="364886"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Dagliga reflektioner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1 184 (1 068)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AA blir myndigt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68 (51)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642056"/>
                  </a:ext>
                </a:extLst>
              </a:tr>
              <a:tr h="364886"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Kom till tro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192 (239)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För det vidare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52 (55)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635202"/>
                  </a:ext>
                </a:extLst>
              </a:tr>
              <a:tr h="685716"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Dr Bob och de andra föregångarna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33 (29)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Hjärtats språk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122 (165)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518639"/>
                  </a:ext>
                </a:extLst>
              </a:tr>
              <a:tr h="685716">
                <a:tc>
                  <a:txBody>
                    <a:bodyPr/>
                    <a:lstStyle/>
                    <a:p>
                      <a:r>
                        <a:rPr lang="sv-SE" sz="17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AA:s historia i Sverige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44 (21)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7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Vårt Stora ansvar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7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81 (339)</a:t>
                      </a:r>
                    </a:p>
                    <a:p>
                      <a:pPr algn="r"/>
                      <a:r>
                        <a:rPr lang="sv-SE" sz="1700" dirty="0">
                          <a:effectLst/>
                          <a:latin typeface="Times New Roman" panose="02020603050405020304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18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FF47D10-4F58-E24F-B9B7-F04C967D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Servicekonferensen</a:t>
            </a:r>
            <a:r>
              <a:rPr lang="en-US" dirty="0"/>
              <a:t> 2024 | Håkan E, </a:t>
            </a:r>
            <a:r>
              <a:rPr lang="en-US" dirty="0" err="1"/>
              <a:t>Styrelsen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267A3F0-A9F5-7542-A556-65794BFE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69C6EF-EDEC-44EB-AC39-C246641C7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77505"/>
              </p:ext>
            </p:extLst>
          </p:nvPr>
        </p:nvGraphicFramePr>
        <p:xfrm>
          <a:off x="1295924" y="680484"/>
          <a:ext cx="9822088" cy="537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841495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18150</TotalTime>
  <Words>2227</Words>
  <Application>Microsoft Office PowerPoint</Application>
  <PresentationFormat>Bredbild</PresentationFormat>
  <Paragraphs>577</Paragraphs>
  <Slides>22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Helvetica</vt:lpstr>
      <vt:lpstr>Times New Roman</vt:lpstr>
      <vt:lpstr>Wingdings</vt:lpstr>
      <vt:lpstr>Wingdings 3</vt:lpstr>
      <vt:lpstr>Slinga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Fahlström</dc:creator>
  <cp:lastModifiedBy>Håkan Enström</cp:lastModifiedBy>
  <cp:revision>122</cp:revision>
  <cp:lastPrinted>2022-03-17T09:18:30Z</cp:lastPrinted>
  <dcterms:created xsi:type="dcterms:W3CDTF">2021-04-07T13:44:37Z</dcterms:created>
  <dcterms:modified xsi:type="dcterms:W3CDTF">2024-04-06T07:57:48Z</dcterms:modified>
</cp:coreProperties>
</file>